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60" r:id="rId3"/>
    <p:sldId id="261" r:id="rId4"/>
    <p:sldId id="262" r:id="rId5"/>
    <p:sldId id="263" r:id="rId6"/>
    <p:sldId id="269" r:id="rId7"/>
    <p:sldId id="271" r:id="rId8"/>
    <p:sldId id="272" r:id="rId9"/>
    <p:sldId id="299" r:id="rId10"/>
    <p:sldId id="301" r:id="rId11"/>
    <p:sldId id="309" r:id="rId12"/>
    <p:sldId id="302" r:id="rId13"/>
    <p:sldId id="310" r:id="rId14"/>
    <p:sldId id="308" r:id="rId15"/>
    <p:sldId id="273" r:id="rId16"/>
    <p:sldId id="311" r:id="rId17"/>
    <p:sldId id="315" r:id="rId18"/>
    <p:sldId id="270" r:id="rId19"/>
    <p:sldId id="304" r:id="rId20"/>
    <p:sldId id="312" r:id="rId21"/>
    <p:sldId id="313" r:id="rId22"/>
    <p:sldId id="314" r:id="rId23"/>
    <p:sldId id="305" r:id="rId24"/>
    <p:sldId id="306" r:id="rId25"/>
    <p:sldId id="307" r:id="rId26"/>
    <p:sldId id="303" r:id="rId27"/>
    <p:sldId id="316" r:id="rId28"/>
    <p:sldId id="293" r:id="rId29"/>
    <p:sldId id="268" r:id="rId30"/>
    <p:sldId id="25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FB49B6-D083-4DBE-A913-CA860A2545EC}" type="datetimeFigureOut">
              <a:rPr lang="en-AU" smtClean="0"/>
              <a:pPr/>
              <a:t>12/05/2021</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5E6D7B-A6D8-4AB9-AF95-C65AB655EF94}"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May require more than one slide</a:t>
            </a:r>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pPr/>
              <a:t>6</a:t>
            </a:fld>
            <a:endParaRPr lang="en-US"/>
          </a:p>
        </p:txBody>
      </p:sp>
    </p:spTree>
    <p:extLst>
      <p:ext uri="{BB962C8B-B14F-4D97-AF65-F5344CB8AC3E}">
        <p14:creationId xmlns:p14="http://schemas.microsoft.com/office/powerpoint/2010/main" xmlns="" val="4265826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0C95F8-CAB5-4F8C-9608-AA8D2E77FB99}" type="datetimeFigureOut">
              <a:rPr lang="en-US" smtClean="0"/>
              <a:pPr/>
              <a:t>5/12/2021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0C95F8-CAB5-4F8C-9608-AA8D2E77FB99}" type="datetimeFigureOut">
              <a:rPr lang="en-US" smtClean="0"/>
              <a:pPr/>
              <a:t>5/12/2021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0C95F8-CAB5-4F8C-9608-AA8D2E77FB99}" type="datetimeFigureOut">
              <a:rPr lang="en-US" smtClean="0"/>
              <a:pPr/>
              <a:t>5/12/2021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0C95F8-CAB5-4F8C-9608-AA8D2E77FB99}" type="datetimeFigureOut">
              <a:rPr lang="en-US" smtClean="0"/>
              <a:pPr/>
              <a:t>5/12/2021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C95F8-CAB5-4F8C-9608-AA8D2E77FB99}" type="datetimeFigureOut">
              <a:rPr lang="en-US" smtClean="0"/>
              <a:pPr/>
              <a:t>5/12/2021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0C95F8-CAB5-4F8C-9608-AA8D2E77FB99}" type="datetimeFigureOut">
              <a:rPr lang="en-US" smtClean="0"/>
              <a:pPr/>
              <a:t>5/12/2021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0C95F8-CAB5-4F8C-9608-AA8D2E77FB99}" type="datetimeFigureOut">
              <a:rPr lang="en-US" smtClean="0"/>
              <a:pPr/>
              <a:t>5/12/2021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0C95F8-CAB5-4F8C-9608-AA8D2E77FB99}" type="datetimeFigureOut">
              <a:rPr lang="en-US" smtClean="0"/>
              <a:pPr/>
              <a:t>5/12/2021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0C95F8-CAB5-4F8C-9608-AA8D2E77FB99}" type="datetimeFigureOut">
              <a:rPr lang="en-US" smtClean="0"/>
              <a:pPr/>
              <a:t>5/12/2021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0C95F8-CAB5-4F8C-9608-AA8D2E77FB99}" type="datetimeFigureOut">
              <a:rPr lang="en-US" smtClean="0"/>
              <a:pPr/>
              <a:t>5/12/2021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0C95F8-CAB5-4F8C-9608-AA8D2E77FB99}" type="datetimeFigureOut">
              <a:rPr lang="en-US" smtClean="0"/>
              <a:pPr/>
              <a:t>5/12/2021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0C95F8-CAB5-4F8C-9608-AA8D2E77FB99}" type="datetimeFigureOut">
              <a:rPr lang="en-US" smtClean="0"/>
              <a:pPr/>
              <a:t>5/12/2021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334592-0310-4387-B628-0A980EBCE01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gif"/></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mailto:sales@justsign.com.au" TargetMode="External"/><Relationship Id="rId3" Type="http://schemas.openxmlformats.org/officeDocument/2006/relationships/hyperlink" Target="http://www.trustdeed.com.au/" TargetMode="External"/><Relationship Id="rId7" Type="http://schemas.openxmlformats.org/officeDocument/2006/relationships/hyperlink" Target="mailto:sales@onlinesmsfaudit.com.au" TargetMode="External"/><Relationship Id="rId2" Type="http://schemas.openxmlformats.org/officeDocument/2006/relationships/image" Target="../media/image13.jpeg"/><Relationship Id="rId1" Type="http://schemas.openxmlformats.org/officeDocument/2006/relationships/slideLayout" Target="../slideLayouts/slideLayout1.xml"/><Relationship Id="rId6" Type="http://schemas.openxmlformats.org/officeDocument/2006/relationships/hyperlink" Target="mailto:sales@trustdeed.com.au" TargetMode="External"/><Relationship Id="rId5" Type="http://schemas.openxmlformats.org/officeDocument/2006/relationships/hyperlink" Target="http://www.justsign.com.au/" TargetMode="External"/><Relationship Id="rId4" Type="http://schemas.openxmlformats.org/officeDocument/2006/relationships/hyperlink" Target="http://www.onlinesmsfaudit.com.au/"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92119" y="5373216"/>
            <a:ext cx="7505581" cy="1077218"/>
          </a:xfrm>
          <a:prstGeom prst="rect">
            <a:avLst/>
          </a:prstGeom>
          <a:noFill/>
        </p:spPr>
        <p:txBody>
          <a:bodyPr wrap="none" rtlCol="0">
            <a:spAutoFit/>
          </a:bodyPr>
          <a:lstStyle/>
          <a:p>
            <a:pPr algn="ctr"/>
            <a:r>
              <a:rPr lang="en-AU" sz="3200" b="1" dirty="0" smtClean="0"/>
              <a:t>What to do when a Trustee / Member dies </a:t>
            </a:r>
          </a:p>
          <a:p>
            <a:pPr algn="ctr"/>
            <a:r>
              <a:rPr lang="en-AU" sz="3200" b="1" dirty="0" smtClean="0"/>
              <a:t>&amp; audit pressure </a:t>
            </a:r>
            <a:r>
              <a:rPr lang="en-AU" sz="3200" b="1" dirty="0" smtClean="0"/>
              <a:t>points</a:t>
            </a:r>
            <a:endParaRPr lang="en-AU" sz="3200" dirty="0"/>
          </a:p>
        </p:txBody>
      </p:sp>
      <p:sp>
        <p:nvSpPr>
          <p:cNvPr id="3" name="TextBox 2"/>
          <p:cNvSpPr txBox="1"/>
          <p:nvPr/>
        </p:nvSpPr>
        <p:spPr>
          <a:xfrm>
            <a:off x="6156176" y="2564904"/>
            <a:ext cx="2562368" cy="861774"/>
          </a:xfrm>
          <a:prstGeom prst="rect">
            <a:avLst/>
          </a:prstGeom>
          <a:noFill/>
        </p:spPr>
        <p:txBody>
          <a:bodyPr wrap="none" rtlCol="0">
            <a:spAutoFit/>
          </a:bodyPr>
          <a:lstStyle/>
          <a:p>
            <a:r>
              <a:rPr lang="en-AU" sz="2000" b="1" dirty="0" smtClean="0"/>
              <a:t>Manoj Abichandani</a:t>
            </a:r>
          </a:p>
          <a:p>
            <a:r>
              <a:rPr lang="en-AU" sz="1200" dirty="0" smtClean="0"/>
              <a:t>SMSF Specialist (UNSW) SMSF Auditor</a:t>
            </a:r>
          </a:p>
          <a:p>
            <a:endParaRPr lang="en-A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AU" sz="2800" dirty="0" smtClean="0"/>
              <a:t>Situations when a one member of the fund dies</a:t>
            </a:r>
            <a:endParaRPr lang="en-AU" sz="2800" dirty="0"/>
          </a:p>
        </p:txBody>
      </p:sp>
      <p:sp>
        <p:nvSpPr>
          <p:cNvPr id="3" name="Content Placeholder 2"/>
          <p:cNvSpPr>
            <a:spLocks noGrp="1"/>
          </p:cNvSpPr>
          <p:nvPr>
            <p:ph idx="1"/>
          </p:nvPr>
        </p:nvSpPr>
        <p:spPr/>
        <p:txBody>
          <a:bodyPr>
            <a:normAutofit fontScale="77500" lnSpcReduction="20000"/>
          </a:bodyPr>
          <a:lstStyle/>
          <a:p>
            <a:pPr>
              <a:buNone/>
            </a:pPr>
            <a:r>
              <a:rPr lang="en-AU" sz="2200" b="1" dirty="0" smtClean="0"/>
              <a:t>More than one member in the fund</a:t>
            </a:r>
          </a:p>
          <a:p>
            <a:r>
              <a:rPr lang="en-AU" sz="2200" dirty="0" smtClean="0"/>
              <a:t>Accumulation Phase</a:t>
            </a:r>
          </a:p>
          <a:p>
            <a:pPr lvl="1"/>
            <a:r>
              <a:rPr lang="en-AU" sz="2200" dirty="0" smtClean="0"/>
              <a:t>With a BDBN</a:t>
            </a:r>
          </a:p>
          <a:p>
            <a:pPr lvl="1"/>
            <a:r>
              <a:rPr lang="en-AU" sz="2200" dirty="0" smtClean="0"/>
              <a:t>Invalid BDBN</a:t>
            </a:r>
          </a:p>
          <a:p>
            <a:pPr lvl="1"/>
            <a:r>
              <a:rPr lang="en-AU" sz="2200" dirty="0" smtClean="0"/>
              <a:t>With Non-BDBN</a:t>
            </a:r>
          </a:p>
          <a:p>
            <a:r>
              <a:rPr lang="en-AU" sz="2200" dirty="0" smtClean="0"/>
              <a:t>Pension Phase</a:t>
            </a:r>
          </a:p>
          <a:p>
            <a:pPr lvl="1"/>
            <a:r>
              <a:rPr lang="en-AU" sz="2200" dirty="0" smtClean="0"/>
              <a:t>With a reversionary pension</a:t>
            </a:r>
          </a:p>
          <a:p>
            <a:pPr lvl="1"/>
            <a:r>
              <a:rPr lang="en-AU" sz="2200" dirty="0" smtClean="0"/>
              <a:t>With a non-reversionary pension</a:t>
            </a:r>
          </a:p>
          <a:p>
            <a:pPr lvl="1"/>
            <a:endParaRPr lang="en-AU" sz="2200" dirty="0" smtClean="0"/>
          </a:p>
          <a:p>
            <a:pPr>
              <a:buNone/>
            </a:pPr>
            <a:r>
              <a:rPr lang="en-AU" sz="2200" b="1" dirty="0" smtClean="0"/>
              <a:t>Single Member Fund</a:t>
            </a:r>
          </a:p>
          <a:p>
            <a:r>
              <a:rPr lang="en-AU" sz="2200" dirty="0" smtClean="0"/>
              <a:t>Accumulation Phase</a:t>
            </a:r>
          </a:p>
          <a:p>
            <a:pPr lvl="1"/>
            <a:r>
              <a:rPr lang="en-AU" sz="2200" dirty="0" smtClean="0"/>
              <a:t>With a </a:t>
            </a:r>
            <a:r>
              <a:rPr lang="en-AU" sz="2200" dirty="0" smtClean="0"/>
              <a:t>BDBN</a:t>
            </a:r>
          </a:p>
          <a:p>
            <a:pPr lvl="1"/>
            <a:r>
              <a:rPr lang="en-AU" sz="2200" dirty="0" smtClean="0"/>
              <a:t>Invalid BDBN</a:t>
            </a:r>
            <a:endParaRPr lang="en-AU" sz="2200" dirty="0" smtClean="0"/>
          </a:p>
          <a:p>
            <a:pPr lvl="1"/>
            <a:r>
              <a:rPr lang="en-AU" sz="2200" dirty="0" smtClean="0"/>
              <a:t>With Non-BDBN</a:t>
            </a:r>
          </a:p>
          <a:p>
            <a:r>
              <a:rPr lang="en-AU" sz="2200" dirty="0" smtClean="0"/>
              <a:t>Pension Phase</a:t>
            </a:r>
          </a:p>
          <a:p>
            <a:pPr lvl="1"/>
            <a:r>
              <a:rPr lang="en-AU" sz="2200" dirty="0" smtClean="0"/>
              <a:t>With a reversionary pension</a:t>
            </a:r>
          </a:p>
          <a:p>
            <a:pPr lvl="1"/>
            <a:r>
              <a:rPr lang="en-AU" sz="2200" dirty="0" smtClean="0"/>
              <a:t>With a non-reversionary pension</a:t>
            </a:r>
          </a:p>
          <a:p>
            <a:pPr>
              <a:buNone/>
            </a:pPr>
            <a:endParaRPr lang="en-AU" sz="2400" dirty="0" smtClean="0"/>
          </a:p>
          <a:p>
            <a:pPr>
              <a:buNone/>
            </a:pPr>
            <a:endParaRPr lang="en-AU"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normAutofit/>
          </a:bodyPr>
          <a:lstStyle/>
          <a:p>
            <a:pPr algn="ctr">
              <a:buNone/>
            </a:pPr>
            <a:endParaRPr lang="en-AU" sz="4000" dirty="0" smtClean="0"/>
          </a:p>
          <a:p>
            <a:pPr algn="ctr">
              <a:buNone/>
            </a:pPr>
            <a:r>
              <a:rPr lang="en-AU" sz="4000" dirty="0" smtClean="0"/>
              <a:t>Accumulation Funds</a:t>
            </a:r>
            <a:endParaRPr lang="en-AU" sz="4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a:bodyPr>
          <a:lstStyle/>
          <a:p>
            <a:pPr algn="l"/>
            <a:r>
              <a:rPr lang="en-AU" sz="3100" dirty="0" smtClean="0"/>
              <a:t>More than one member in the </a:t>
            </a:r>
            <a:r>
              <a:rPr lang="en-AU" sz="3100" dirty="0" smtClean="0"/>
              <a:t>fund </a:t>
            </a:r>
            <a:br>
              <a:rPr lang="en-AU" sz="3100" dirty="0" smtClean="0"/>
            </a:br>
            <a:r>
              <a:rPr lang="en-AU" sz="3100" dirty="0" smtClean="0"/>
              <a:t>- </a:t>
            </a:r>
            <a:r>
              <a:rPr lang="en-AU" sz="3100" b="1" dirty="0" smtClean="0"/>
              <a:t>Accumulation </a:t>
            </a:r>
            <a:r>
              <a:rPr lang="en-AU" sz="3100" b="1" dirty="0" smtClean="0"/>
              <a:t>Phase</a:t>
            </a:r>
            <a:endParaRPr lang="en-AU" b="1" dirty="0"/>
          </a:p>
        </p:txBody>
      </p:sp>
      <p:sp>
        <p:nvSpPr>
          <p:cNvPr id="3" name="Content Placeholder 2"/>
          <p:cNvSpPr>
            <a:spLocks noGrp="1"/>
          </p:cNvSpPr>
          <p:nvPr>
            <p:ph idx="1"/>
          </p:nvPr>
        </p:nvSpPr>
        <p:spPr>
          <a:xfrm>
            <a:off x="467544" y="1124744"/>
            <a:ext cx="8229600" cy="5184576"/>
          </a:xfrm>
        </p:spPr>
        <p:txBody>
          <a:bodyPr>
            <a:noAutofit/>
          </a:bodyPr>
          <a:lstStyle/>
          <a:p>
            <a:pPr>
              <a:buNone/>
            </a:pPr>
            <a:r>
              <a:rPr lang="en-AU" sz="2000" dirty="0" smtClean="0"/>
              <a:t>With </a:t>
            </a:r>
            <a:r>
              <a:rPr lang="en-AU" sz="2000" dirty="0" smtClean="0"/>
              <a:t>a </a:t>
            </a:r>
            <a:r>
              <a:rPr lang="en-AU" sz="2000" dirty="0" smtClean="0"/>
              <a:t>BDBN</a:t>
            </a:r>
          </a:p>
          <a:p>
            <a:pPr>
              <a:buFontTx/>
              <a:buChar char="-"/>
            </a:pPr>
            <a:r>
              <a:rPr lang="en-AU" sz="2000" dirty="0" smtClean="0"/>
              <a:t>Prepare a set of accounts – credit income till date of death</a:t>
            </a:r>
          </a:p>
          <a:p>
            <a:pPr>
              <a:buFontTx/>
              <a:buChar char="-"/>
            </a:pPr>
            <a:r>
              <a:rPr lang="en-AU" sz="2000" dirty="0" smtClean="0"/>
              <a:t>No Trustee discretion on who gets the money</a:t>
            </a:r>
          </a:p>
          <a:p>
            <a:pPr>
              <a:buFontTx/>
              <a:buChar char="-"/>
            </a:pPr>
            <a:r>
              <a:rPr lang="en-AU" sz="2000" dirty="0" smtClean="0"/>
              <a:t>Assets sold or In-specie Death Benefit payment</a:t>
            </a:r>
          </a:p>
          <a:p>
            <a:pPr>
              <a:buFontTx/>
              <a:buChar char="-"/>
            </a:pPr>
            <a:r>
              <a:rPr lang="en-AU" sz="2000" dirty="0" smtClean="0"/>
              <a:t>Check the BDBN if death benefit can be paid as a Pension</a:t>
            </a:r>
          </a:p>
          <a:p>
            <a:pPr lvl="1">
              <a:buFontTx/>
              <a:buChar char="-"/>
            </a:pPr>
            <a:r>
              <a:rPr lang="en-AU" sz="2000" dirty="0" smtClean="0"/>
              <a:t>Check the beneficiary’s wishes</a:t>
            </a:r>
          </a:p>
          <a:p>
            <a:pPr lvl="1">
              <a:buNone/>
            </a:pPr>
            <a:endParaRPr lang="en-AU" sz="2000" dirty="0" smtClean="0"/>
          </a:p>
          <a:p>
            <a:pPr>
              <a:buNone/>
            </a:pPr>
            <a:r>
              <a:rPr lang="en-AU" sz="2000" dirty="0" smtClean="0"/>
              <a:t>With Non-BDBN or an invalid BDBN</a:t>
            </a:r>
          </a:p>
          <a:p>
            <a:pPr>
              <a:buFontTx/>
              <a:buChar char="-"/>
            </a:pPr>
            <a:r>
              <a:rPr lang="en-AU" sz="2000" dirty="0" smtClean="0"/>
              <a:t>Prepare a set of accounts – credit income till date of death</a:t>
            </a:r>
          </a:p>
          <a:p>
            <a:pPr>
              <a:buFontTx/>
              <a:buChar char="-"/>
            </a:pPr>
            <a:r>
              <a:rPr lang="en-AU" sz="2000" dirty="0" smtClean="0">
                <a:solidFill>
                  <a:srgbClr val="FF0000"/>
                </a:solidFill>
              </a:rPr>
              <a:t>Trustee </a:t>
            </a:r>
            <a:r>
              <a:rPr lang="en-AU" sz="2000" dirty="0" smtClean="0">
                <a:solidFill>
                  <a:srgbClr val="FF0000"/>
                </a:solidFill>
              </a:rPr>
              <a:t>discretion on who gets the money</a:t>
            </a:r>
          </a:p>
          <a:p>
            <a:pPr>
              <a:buFontTx/>
              <a:buChar char="-"/>
            </a:pPr>
            <a:r>
              <a:rPr lang="en-AU" sz="2000" dirty="0" smtClean="0"/>
              <a:t>Assets sold or In-specie Death Benefit payment</a:t>
            </a:r>
          </a:p>
          <a:p>
            <a:pPr>
              <a:buFontTx/>
              <a:buChar char="-"/>
            </a:pPr>
            <a:r>
              <a:rPr lang="en-AU" sz="2000" dirty="0" smtClean="0">
                <a:solidFill>
                  <a:srgbClr val="FF0000"/>
                </a:solidFill>
              </a:rPr>
              <a:t>No need to check if the Non-BDBN </a:t>
            </a:r>
            <a:r>
              <a:rPr lang="en-AU" sz="2000" dirty="0" smtClean="0">
                <a:solidFill>
                  <a:srgbClr val="FF0000"/>
                </a:solidFill>
              </a:rPr>
              <a:t>if death benefit can be paid as a </a:t>
            </a:r>
            <a:r>
              <a:rPr lang="en-AU" sz="2000" dirty="0" smtClean="0">
                <a:solidFill>
                  <a:srgbClr val="FF0000"/>
                </a:solidFill>
              </a:rPr>
              <a:t>Pension </a:t>
            </a:r>
            <a:r>
              <a:rPr lang="en-AU" sz="2000" dirty="0" smtClean="0"/>
              <a:t>– Trustee has a discretion</a:t>
            </a:r>
          </a:p>
          <a:p>
            <a:pPr lvl="1">
              <a:buFontTx/>
              <a:buChar char="-"/>
            </a:pPr>
            <a:r>
              <a:rPr lang="en-AU" sz="1600" dirty="0" smtClean="0"/>
              <a:t>Check </a:t>
            </a:r>
            <a:r>
              <a:rPr lang="en-AU" sz="1600" dirty="0" smtClean="0"/>
              <a:t>the beneficiary’s wishes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normAutofit/>
          </a:bodyPr>
          <a:lstStyle/>
          <a:p>
            <a:pPr algn="ctr">
              <a:buNone/>
            </a:pPr>
            <a:endParaRPr lang="en-AU" sz="4000" b="1" dirty="0" smtClean="0"/>
          </a:p>
          <a:p>
            <a:pPr algn="ctr">
              <a:buNone/>
            </a:pPr>
            <a:endParaRPr lang="en-AU" sz="4000" b="1" dirty="0" smtClean="0"/>
          </a:p>
          <a:p>
            <a:pPr algn="ctr">
              <a:buNone/>
            </a:pPr>
            <a:r>
              <a:rPr lang="en-AU" sz="4000" b="1" dirty="0" smtClean="0"/>
              <a:t>Pension Funds</a:t>
            </a:r>
            <a:endParaRPr lang="en-AU" sz="40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AU" sz="2800" b="1" dirty="0" smtClean="0"/>
              <a:t>Reversionary Pension Vs Non- Reversionary Pension</a:t>
            </a:r>
            <a:endParaRPr lang="en-AU" sz="2800" b="1" dirty="0"/>
          </a:p>
        </p:txBody>
      </p:sp>
      <p:sp>
        <p:nvSpPr>
          <p:cNvPr id="3" name="Content Placeholder 2"/>
          <p:cNvSpPr>
            <a:spLocks noGrp="1"/>
          </p:cNvSpPr>
          <p:nvPr>
            <p:ph idx="1"/>
          </p:nvPr>
        </p:nvSpPr>
        <p:spPr/>
        <p:txBody>
          <a:bodyPr>
            <a:normAutofit fontScale="77500" lnSpcReduction="20000"/>
          </a:bodyPr>
          <a:lstStyle/>
          <a:p>
            <a:pPr>
              <a:buNone/>
            </a:pPr>
            <a:r>
              <a:rPr lang="en-AU" sz="2900" dirty="0" smtClean="0"/>
              <a:t>Conditions:</a:t>
            </a:r>
          </a:p>
          <a:p>
            <a:pPr>
              <a:buNone/>
            </a:pPr>
            <a:r>
              <a:rPr lang="en-AU" sz="2900" dirty="0" smtClean="0"/>
              <a:t>1  A reversionary death benefit income stream is a superannuation income stream that </a:t>
            </a:r>
            <a:r>
              <a:rPr lang="en-AU" sz="2900" b="1" dirty="0" smtClean="0"/>
              <a:t>reverts to the reversionary beneficiary </a:t>
            </a:r>
            <a:r>
              <a:rPr lang="en-AU" sz="2900" b="1" u="sng" dirty="0" smtClean="0">
                <a:solidFill>
                  <a:srgbClr val="FF0000"/>
                </a:solidFill>
              </a:rPr>
              <a:t>automatically</a:t>
            </a:r>
            <a:r>
              <a:rPr lang="en-AU" sz="2900" b="1" dirty="0" smtClean="0">
                <a:solidFill>
                  <a:srgbClr val="FF0000"/>
                </a:solidFill>
              </a:rPr>
              <a:t> </a:t>
            </a:r>
            <a:r>
              <a:rPr lang="en-AU" sz="2900" dirty="0" smtClean="0"/>
              <a:t>upon the member’s death – </a:t>
            </a:r>
          </a:p>
          <a:p>
            <a:pPr lvl="1"/>
            <a:r>
              <a:rPr lang="en-AU" sz="2900" dirty="0" smtClean="0"/>
              <a:t>Put in place - </a:t>
            </a:r>
            <a:r>
              <a:rPr lang="en-AU" sz="2900" b="1" dirty="0" smtClean="0">
                <a:solidFill>
                  <a:srgbClr val="FF0000"/>
                </a:solidFill>
              </a:rPr>
              <a:t>prior to the member’s death </a:t>
            </a:r>
            <a:r>
              <a:rPr lang="en-AU" sz="2900" dirty="0" smtClean="0"/>
              <a:t>. </a:t>
            </a:r>
          </a:p>
          <a:p>
            <a:pPr lvl="1"/>
            <a:r>
              <a:rPr lang="en-AU" sz="2900" dirty="0" smtClean="0"/>
              <a:t>Reverts because the </a:t>
            </a:r>
            <a:r>
              <a:rPr lang="en-AU" sz="2900" b="1" dirty="0" smtClean="0">
                <a:solidFill>
                  <a:srgbClr val="FF0000"/>
                </a:solidFill>
              </a:rPr>
              <a:t>governing rules or the agreement </a:t>
            </a:r>
            <a:r>
              <a:rPr lang="en-AU" sz="2900" dirty="0" smtClean="0"/>
              <a:t>under which the superannuation income stream is provided expressly provides for reversion </a:t>
            </a:r>
          </a:p>
          <a:p>
            <a:pPr lvl="1"/>
            <a:r>
              <a:rPr lang="en-AU" sz="2900" dirty="0" smtClean="0"/>
              <a:t>Reverts </a:t>
            </a:r>
            <a:r>
              <a:rPr lang="en-AU" sz="2900" b="1" u="sng" dirty="0" smtClean="0">
                <a:solidFill>
                  <a:srgbClr val="FF0000"/>
                </a:solidFill>
              </a:rPr>
              <a:t>not because </a:t>
            </a:r>
            <a:r>
              <a:rPr lang="en-AU" sz="2900" b="1" dirty="0" smtClean="0"/>
              <a:t>the trustee exercising a power or discretion</a:t>
            </a:r>
            <a:r>
              <a:rPr lang="en-AU" sz="2900" b="1" dirty="0" smtClean="0">
                <a:solidFill>
                  <a:srgbClr val="FF0000"/>
                </a:solidFill>
              </a:rPr>
              <a:t> </a:t>
            </a:r>
            <a:r>
              <a:rPr lang="en-AU" sz="2900" dirty="0" smtClean="0"/>
              <a:t>to determine a benefit in the beneficiary’s favour or it is mentioned in the Binding Death Benefit Nomination (BDBN)</a:t>
            </a:r>
          </a:p>
          <a:p>
            <a:pPr>
              <a:buNone/>
            </a:pPr>
            <a:r>
              <a:rPr lang="en-AU" sz="2900" dirty="0" smtClean="0"/>
              <a:t>Or </a:t>
            </a:r>
          </a:p>
          <a:p>
            <a:pPr>
              <a:buNone/>
            </a:pPr>
            <a:r>
              <a:rPr lang="en-AU" sz="2900" dirty="0" smtClean="0"/>
              <a:t>2. superannuation income stream </a:t>
            </a:r>
            <a:r>
              <a:rPr lang="en-AU" sz="2900" b="1" dirty="0" smtClean="0">
                <a:solidFill>
                  <a:srgbClr val="FF0000"/>
                </a:solidFill>
              </a:rPr>
              <a:t>ceases on the member’s death</a:t>
            </a:r>
            <a:r>
              <a:rPr lang="en-AU" sz="2900" dirty="0" smtClean="0"/>
              <a:t>. </a:t>
            </a:r>
          </a:p>
          <a:p>
            <a:endParaRPr lang="en-AU" dirty="0" smtClean="0"/>
          </a:p>
          <a:p>
            <a:endParaRPr lang="en-AU"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AU" sz="2800" b="1" dirty="0" smtClean="0"/>
              <a:t>How dependent get affected by Balance Transfer Cap  - Section 294 -25(1) of ITAA</a:t>
            </a:r>
            <a:endParaRPr lang="en-AU" sz="2800" b="1" dirty="0"/>
          </a:p>
        </p:txBody>
      </p:sp>
      <p:sp>
        <p:nvSpPr>
          <p:cNvPr id="3" name="Content Placeholder 2"/>
          <p:cNvSpPr>
            <a:spLocks noGrp="1"/>
          </p:cNvSpPr>
          <p:nvPr>
            <p:ph idx="1"/>
          </p:nvPr>
        </p:nvSpPr>
        <p:spPr/>
        <p:txBody>
          <a:bodyPr>
            <a:normAutofit/>
          </a:bodyPr>
          <a:lstStyle/>
          <a:p>
            <a:pPr marL="0" indent="0">
              <a:buNone/>
            </a:pPr>
            <a:r>
              <a:rPr lang="en-AU" sz="2200" dirty="0" smtClean="0"/>
              <a:t>Where the deceased member’s interest is retained within the superannuation system and cashed to a dependant beneficiary </a:t>
            </a:r>
            <a:r>
              <a:rPr lang="en-AU" sz="2200" b="1" dirty="0" smtClean="0"/>
              <a:t>in the form of a death benefit income stream</a:t>
            </a:r>
            <a:r>
              <a:rPr lang="en-AU" sz="2200" dirty="0" smtClean="0"/>
              <a:t>, </a:t>
            </a:r>
            <a:r>
              <a:rPr lang="en-AU" sz="2200" b="1" dirty="0" smtClean="0">
                <a:solidFill>
                  <a:srgbClr val="FF0000"/>
                </a:solidFill>
              </a:rPr>
              <a:t>a </a:t>
            </a:r>
            <a:r>
              <a:rPr lang="en-AU" sz="2200" b="1" u="sng" dirty="0" smtClean="0">
                <a:solidFill>
                  <a:srgbClr val="FF0000"/>
                </a:solidFill>
              </a:rPr>
              <a:t>credit arises in the dependant beneficiary’s transfer balance account</a:t>
            </a:r>
            <a:r>
              <a:rPr lang="en-AU" sz="2200" dirty="0" smtClean="0"/>
              <a:t>.</a:t>
            </a:r>
          </a:p>
          <a:p>
            <a:pPr marL="0" indent="0">
              <a:buNone/>
            </a:pPr>
            <a:endParaRPr lang="en-AU" sz="2200" b="1" dirty="0" smtClean="0"/>
          </a:p>
          <a:p>
            <a:pPr marL="0" indent="0">
              <a:buNone/>
            </a:pPr>
            <a:r>
              <a:rPr lang="en-AU" sz="2200" b="1" dirty="0" smtClean="0"/>
              <a:t>A death benefit income stream can either be reversionary or non-reversionary </a:t>
            </a:r>
          </a:p>
          <a:p>
            <a:endParaRPr lang="en-AU" sz="2200" dirty="0" smtClean="0"/>
          </a:p>
          <a:p>
            <a:pPr marL="0" indent="0">
              <a:buNone/>
            </a:pPr>
            <a:r>
              <a:rPr lang="en-AU" sz="2200" dirty="0" smtClean="0"/>
              <a:t>Note: Once Total Superannuation Balance (Not Transfer Balance Cap) has reached $1.7 M (from 1</a:t>
            </a:r>
            <a:r>
              <a:rPr lang="en-AU" sz="2200" baseline="30000" dirty="0" smtClean="0"/>
              <a:t>st</a:t>
            </a:r>
            <a:r>
              <a:rPr lang="en-AU" sz="2200" dirty="0" smtClean="0"/>
              <a:t> July 2021) – </a:t>
            </a:r>
            <a:r>
              <a:rPr lang="en-AU" sz="2200" b="1" dirty="0" smtClean="0"/>
              <a:t>No more non-concessional contributions allowed</a:t>
            </a:r>
            <a:r>
              <a:rPr lang="en-AU" sz="2200" dirty="0" smtClean="0"/>
              <a:t>.</a:t>
            </a:r>
          </a:p>
          <a:p>
            <a:endParaRPr lang="en-AU"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normAutofit/>
          </a:bodyPr>
          <a:lstStyle/>
          <a:p>
            <a:pPr algn="ctr">
              <a:buNone/>
            </a:pPr>
            <a:endParaRPr lang="en-AU" sz="4000" b="1" dirty="0" smtClean="0"/>
          </a:p>
          <a:p>
            <a:pPr algn="ctr">
              <a:buNone/>
            </a:pPr>
            <a:r>
              <a:rPr lang="en-AU" sz="4000" b="1" dirty="0" smtClean="0"/>
              <a:t>Multi member fund</a:t>
            </a:r>
          </a:p>
          <a:p>
            <a:pPr algn="ctr">
              <a:buNone/>
            </a:pPr>
            <a:r>
              <a:rPr lang="en-AU" sz="4000" b="1" dirty="0" smtClean="0"/>
              <a:t>In Pension Phase</a:t>
            </a:r>
            <a:endParaRPr lang="en-AU" sz="40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457200"/>
            <a:ext cx="7204278" cy="739552"/>
          </a:xfrm>
        </p:spPr>
        <p:txBody>
          <a:bodyPr>
            <a:normAutofit/>
          </a:bodyPr>
          <a:lstStyle/>
          <a:p>
            <a:pPr algn="l"/>
            <a:r>
              <a:rPr lang="en-AU" sz="2800" b="1" dirty="0" smtClean="0"/>
              <a:t>Reversionary Pension and Transfer Balance Cap</a:t>
            </a:r>
            <a:endParaRPr lang="en-AU" sz="2800" b="1" dirty="0"/>
          </a:p>
        </p:txBody>
      </p:sp>
      <p:sp>
        <p:nvSpPr>
          <p:cNvPr id="3" name="Content Placeholder 2"/>
          <p:cNvSpPr>
            <a:spLocks noGrp="1"/>
          </p:cNvSpPr>
          <p:nvPr>
            <p:ph idx="1"/>
          </p:nvPr>
        </p:nvSpPr>
        <p:spPr>
          <a:xfrm>
            <a:off x="899592" y="1484784"/>
            <a:ext cx="7486650" cy="4724400"/>
          </a:xfrm>
        </p:spPr>
        <p:txBody>
          <a:bodyPr>
            <a:normAutofit fontScale="62500" lnSpcReduction="20000"/>
          </a:bodyPr>
          <a:lstStyle/>
          <a:p>
            <a:pPr marL="0" indent="0">
              <a:buNone/>
            </a:pPr>
            <a:r>
              <a:rPr lang="en-AU" dirty="0" smtClean="0"/>
              <a:t>The transfer balance credit that arises in your transfer balance account as a result of receiving a death benefit income stream </a:t>
            </a:r>
            <a:r>
              <a:rPr lang="en-AU" b="1" dirty="0" smtClean="0"/>
              <a:t>may cause you to exceed your transfer balance cap</a:t>
            </a:r>
          </a:p>
          <a:p>
            <a:pPr>
              <a:buNone/>
            </a:pPr>
            <a:endParaRPr lang="en-AU" dirty="0" smtClean="0"/>
          </a:p>
          <a:p>
            <a:pPr marL="0" indent="0">
              <a:buNone/>
            </a:pPr>
            <a:r>
              <a:rPr lang="en-AU" dirty="0" smtClean="0"/>
              <a:t>So that you </a:t>
            </a:r>
            <a:r>
              <a:rPr lang="en-AU" b="1" u="sng" dirty="0" smtClean="0"/>
              <a:t>no longer exceed your transfer balance cap </a:t>
            </a:r>
            <a:r>
              <a:rPr lang="en-AU" dirty="0" smtClean="0"/>
              <a:t>you can choose:</a:t>
            </a:r>
          </a:p>
          <a:p>
            <a:pPr marL="0" indent="0">
              <a:buNone/>
            </a:pPr>
            <a:r>
              <a:rPr lang="en-AU" dirty="0" smtClean="0"/>
              <a:t> </a:t>
            </a:r>
          </a:p>
          <a:p>
            <a:pPr marL="502920" indent="-457200">
              <a:buAutoNum type="arabicParenR"/>
            </a:pPr>
            <a:r>
              <a:rPr lang="en-AU" b="1" dirty="0" smtClean="0">
                <a:solidFill>
                  <a:srgbClr val="FF0000"/>
                </a:solidFill>
              </a:rPr>
              <a:t>Commute fully or partially </a:t>
            </a:r>
            <a:r>
              <a:rPr lang="en-AU" b="1" dirty="0" smtClean="0"/>
              <a:t>the death benefit income stream</a:t>
            </a:r>
          </a:p>
          <a:p>
            <a:pPr marL="719138" indent="0">
              <a:buNone/>
              <a:tabLst>
                <a:tab pos="719138" algn="l"/>
              </a:tabLst>
            </a:pPr>
            <a:r>
              <a:rPr lang="en-AU" b="1" dirty="0" smtClean="0"/>
              <a:t> </a:t>
            </a:r>
            <a:r>
              <a:rPr lang="en-AU" dirty="0" smtClean="0"/>
              <a:t>(</a:t>
            </a:r>
            <a:r>
              <a:rPr lang="en-AU" b="1" dirty="0" smtClean="0"/>
              <a:t>cannot be retained as an accumulation phase</a:t>
            </a:r>
            <a:r>
              <a:rPr lang="en-AU" dirty="0" smtClean="0"/>
              <a:t> interest and the commuted amount must be paid out of the superannuation system to you as a death benefit superannuation lump sum) </a:t>
            </a:r>
          </a:p>
          <a:p>
            <a:pPr marL="708660" lvl="1" indent="-342900">
              <a:buNone/>
            </a:pPr>
            <a:r>
              <a:rPr lang="en-AU" sz="3200" dirty="0" smtClean="0"/>
              <a:t>or,</a:t>
            </a:r>
          </a:p>
          <a:p>
            <a:pPr>
              <a:buNone/>
            </a:pPr>
            <a:r>
              <a:rPr lang="en-AU" dirty="0" smtClean="0"/>
              <a:t>2) </a:t>
            </a:r>
            <a:r>
              <a:rPr lang="en-AU" b="1" dirty="0" smtClean="0"/>
              <a:t>Commute fully or partially </a:t>
            </a:r>
            <a:r>
              <a:rPr lang="en-AU" b="1" dirty="0" smtClean="0">
                <a:solidFill>
                  <a:srgbClr val="FF0000"/>
                </a:solidFill>
              </a:rPr>
              <a:t>your own income stream</a:t>
            </a:r>
          </a:p>
          <a:p>
            <a:pPr marL="719138" indent="0">
              <a:buNone/>
            </a:pPr>
            <a:r>
              <a:rPr lang="en-AU" dirty="0" smtClean="0"/>
              <a:t>(If you have one, in the retirement phase to remain within the superannuation system </a:t>
            </a:r>
            <a:r>
              <a:rPr lang="en-AU" b="1" dirty="0" smtClean="0"/>
              <a:t>as an accumulation phase interest</a:t>
            </a:r>
            <a:r>
              <a:rPr lang="en-AU" dirty="0" smtClean="0"/>
              <a:t>)</a:t>
            </a:r>
          </a:p>
          <a:p>
            <a:pPr lvl="2"/>
            <a:endParaRPr lang="en-AU" dirty="0" smtClean="0"/>
          </a:p>
          <a:p>
            <a:endParaRPr lang="en-AU"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922114"/>
          </a:xfrm>
        </p:spPr>
        <p:txBody>
          <a:bodyPr>
            <a:noAutofit/>
          </a:bodyPr>
          <a:lstStyle/>
          <a:p>
            <a:pPr algn="l"/>
            <a:r>
              <a:rPr lang="en-AU" sz="2800" dirty="0" smtClean="0"/>
              <a:t>More than one member in the fund </a:t>
            </a:r>
            <a:br>
              <a:rPr lang="en-AU" sz="2800" dirty="0" smtClean="0"/>
            </a:br>
            <a:r>
              <a:rPr lang="en-AU" sz="2800" dirty="0" smtClean="0"/>
              <a:t>-</a:t>
            </a:r>
            <a:r>
              <a:rPr lang="en-AU" sz="2800" b="1" dirty="0" smtClean="0"/>
              <a:t> </a:t>
            </a:r>
            <a:r>
              <a:rPr lang="en-AU" sz="2800" b="1" dirty="0" smtClean="0"/>
              <a:t>Pension Phase - When one in a couple dies </a:t>
            </a:r>
            <a:endParaRPr lang="en-AU" sz="2800" b="1" dirty="0"/>
          </a:p>
        </p:txBody>
      </p:sp>
      <p:sp>
        <p:nvSpPr>
          <p:cNvPr id="3" name="Content Placeholder 2"/>
          <p:cNvSpPr>
            <a:spLocks noGrp="1"/>
          </p:cNvSpPr>
          <p:nvPr>
            <p:ph idx="1"/>
          </p:nvPr>
        </p:nvSpPr>
        <p:spPr>
          <a:xfrm>
            <a:off x="467544" y="1196752"/>
            <a:ext cx="8229600" cy="4525963"/>
          </a:xfrm>
        </p:spPr>
        <p:txBody>
          <a:bodyPr>
            <a:normAutofit lnSpcReduction="10000"/>
          </a:bodyPr>
          <a:lstStyle/>
          <a:p>
            <a:pPr marL="0" indent="0">
              <a:buNone/>
            </a:pPr>
            <a:r>
              <a:rPr lang="en-AU" sz="2000" dirty="0" smtClean="0"/>
              <a:t> </a:t>
            </a:r>
            <a:r>
              <a:rPr lang="en-AU" sz="2000" b="1" dirty="0" smtClean="0"/>
              <a:t>Steps to be Taken with </a:t>
            </a:r>
            <a:r>
              <a:rPr lang="en-AU" sz="2000" b="1" dirty="0" smtClean="0">
                <a:solidFill>
                  <a:srgbClr val="FF0000"/>
                </a:solidFill>
              </a:rPr>
              <a:t>Reversionary Pension</a:t>
            </a:r>
            <a:endParaRPr lang="en-AU" sz="2000" b="1" dirty="0" smtClean="0">
              <a:solidFill>
                <a:srgbClr val="FF0000"/>
              </a:solidFill>
            </a:endParaRPr>
          </a:p>
          <a:p>
            <a:pPr lvl="1"/>
            <a:r>
              <a:rPr lang="en-AU" sz="2000" dirty="0" smtClean="0"/>
              <a:t>Prepare a set of accounts</a:t>
            </a:r>
          </a:p>
          <a:p>
            <a:pPr lvl="2"/>
            <a:r>
              <a:rPr lang="en-AU" sz="1600" dirty="0" smtClean="0"/>
              <a:t>Credit all members for income from 1</a:t>
            </a:r>
            <a:r>
              <a:rPr lang="en-AU" sz="1600" baseline="30000" dirty="0" smtClean="0"/>
              <a:t>st</a:t>
            </a:r>
            <a:r>
              <a:rPr lang="en-AU" sz="1600" dirty="0" smtClean="0"/>
              <a:t> July to date of death</a:t>
            </a:r>
          </a:p>
          <a:p>
            <a:pPr lvl="1"/>
            <a:r>
              <a:rPr lang="en-AU" sz="2000" dirty="0" smtClean="0"/>
              <a:t>Large </a:t>
            </a:r>
            <a:r>
              <a:rPr lang="en-AU" sz="2000" dirty="0" smtClean="0"/>
              <a:t>amounts of family wealth in </a:t>
            </a:r>
            <a:r>
              <a:rPr lang="en-AU" sz="2000" dirty="0" smtClean="0">
                <a:solidFill>
                  <a:srgbClr val="FF0000"/>
                </a:solidFill>
              </a:rPr>
              <a:t>super will exit the super environment </a:t>
            </a:r>
            <a:endParaRPr lang="en-AU" sz="2000" dirty="0" smtClean="0">
              <a:solidFill>
                <a:srgbClr val="FF0000"/>
              </a:solidFill>
            </a:endParaRPr>
          </a:p>
          <a:p>
            <a:pPr lvl="1"/>
            <a:r>
              <a:rPr lang="en-AU" sz="2000" dirty="0" smtClean="0">
                <a:solidFill>
                  <a:srgbClr val="FF0000"/>
                </a:solidFill>
              </a:rPr>
              <a:t>Reversion of Pension can be at anytime within 12 months</a:t>
            </a:r>
            <a:endParaRPr lang="en-AU" sz="2000" dirty="0" smtClean="0"/>
          </a:p>
          <a:p>
            <a:pPr lvl="1"/>
            <a:r>
              <a:rPr lang="en-AU" sz="2000" dirty="0" smtClean="0"/>
              <a:t>Survivor’s </a:t>
            </a:r>
            <a:r>
              <a:rPr lang="en-AU" sz="2000" dirty="0" smtClean="0">
                <a:solidFill>
                  <a:srgbClr val="FF0000"/>
                </a:solidFill>
              </a:rPr>
              <a:t>pension </a:t>
            </a:r>
            <a:r>
              <a:rPr lang="en-AU" sz="2000" u="sng" dirty="0" smtClean="0">
                <a:solidFill>
                  <a:srgbClr val="FF0000"/>
                </a:solidFill>
              </a:rPr>
              <a:t>may need to be commuted </a:t>
            </a:r>
            <a:r>
              <a:rPr lang="en-AU" sz="2000" dirty="0" smtClean="0">
                <a:solidFill>
                  <a:srgbClr val="FF0000"/>
                </a:solidFill>
              </a:rPr>
              <a:t>to accumulation </a:t>
            </a:r>
            <a:r>
              <a:rPr lang="en-AU" sz="2000" dirty="0" smtClean="0"/>
              <a:t>to accept reversionary </a:t>
            </a:r>
            <a:r>
              <a:rPr lang="en-AU" sz="2000" dirty="0" smtClean="0"/>
              <a:t>pension</a:t>
            </a:r>
          </a:p>
          <a:p>
            <a:pPr lvl="1"/>
            <a:r>
              <a:rPr lang="en-AU" sz="2000" dirty="0" smtClean="0"/>
              <a:t>Surviving member may end up with an accumulation account – BDBN will be required</a:t>
            </a:r>
          </a:p>
          <a:p>
            <a:pPr lvl="1"/>
            <a:r>
              <a:rPr lang="en-AU" sz="2000" dirty="0" smtClean="0"/>
              <a:t>Reversionary </a:t>
            </a:r>
            <a:r>
              <a:rPr lang="en-AU" sz="2000" dirty="0" smtClean="0"/>
              <a:t>pensions </a:t>
            </a:r>
            <a:r>
              <a:rPr lang="en-AU" sz="2000" dirty="0" smtClean="0"/>
              <a:t>of the survivor needs to be changed – new beneficiary to be added and if there is no beneficiary – then </a:t>
            </a:r>
            <a:r>
              <a:rPr lang="en-AU" sz="2000" dirty="0" smtClean="0"/>
              <a:t>the survivors pension has to be a non-reversionary pension</a:t>
            </a:r>
            <a:endParaRPr lang="en-AU" sz="2000" dirty="0" smtClean="0"/>
          </a:p>
          <a:p>
            <a:pPr lvl="1"/>
            <a:r>
              <a:rPr lang="en-AU" sz="2000" dirty="0" smtClean="0"/>
              <a:t>Transfer balance Account with ATO may need to be lodged</a:t>
            </a:r>
          </a:p>
          <a:p>
            <a:pPr lvl="1">
              <a:buNone/>
            </a:pPr>
            <a:endParaRPr lang="en-AU" sz="2400" dirty="0" smtClean="0"/>
          </a:p>
          <a:p>
            <a:endParaRPr lang="en-AU"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922114"/>
          </a:xfrm>
        </p:spPr>
        <p:txBody>
          <a:bodyPr>
            <a:noAutofit/>
          </a:bodyPr>
          <a:lstStyle/>
          <a:p>
            <a:pPr algn="l"/>
            <a:r>
              <a:rPr lang="en-AU" sz="2800" dirty="0" smtClean="0"/>
              <a:t>More than one member in the fund </a:t>
            </a:r>
            <a:br>
              <a:rPr lang="en-AU" sz="2800" dirty="0" smtClean="0"/>
            </a:br>
            <a:r>
              <a:rPr lang="en-AU" sz="2800" dirty="0" smtClean="0"/>
              <a:t>-</a:t>
            </a:r>
            <a:r>
              <a:rPr lang="en-AU" sz="2800" b="1" dirty="0" smtClean="0"/>
              <a:t> </a:t>
            </a:r>
            <a:r>
              <a:rPr lang="en-AU" sz="2800" b="1" dirty="0" smtClean="0"/>
              <a:t>Pension Phase - When one in a couple dies </a:t>
            </a:r>
            <a:endParaRPr lang="en-AU" sz="2800" b="1" dirty="0"/>
          </a:p>
        </p:txBody>
      </p:sp>
      <p:sp>
        <p:nvSpPr>
          <p:cNvPr id="3" name="Content Placeholder 2"/>
          <p:cNvSpPr>
            <a:spLocks noGrp="1"/>
          </p:cNvSpPr>
          <p:nvPr>
            <p:ph idx="1"/>
          </p:nvPr>
        </p:nvSpPr>
        <p:spPr>
          <a:xfrm>
            <a:off x="467544" y="1196752"/>
            <a:ext cx="8229600" cy="4525963"/>
          </a:xfrm>
        </p:spPr>
        <p:txBody>
          <a:bodyPr>
            <a:normAutofit lnSpcReduction="10000"/>
          </a:bodyPr>
          <a:lstStyle/>
          <a:p>
            <a:pPr marL="0" indent="0">
              <a:buNone/>
            </a:pPr>
            <a:r>
              <a:rPr lang="en-AU" sz="2000" dirty="0" smtClean="0"/>
              <a:t> </a:t>
            </a:r>
            <a:r>
              <a:rPr lang="en-AU" sz="2000" b="1" dirty="0" smtClean="0"/>
              <a:t>Steps to be Taken with </a:t>
            </a:r>
            <a:r>
              <a:rPr lang="en-AU" sz="2000" b="1" dirty="0" smtClean="0">
                <a:solidFill>
                  <a:srgbClr val="FF0000"/>
                </a:solidFill>
              </a:rPr>
              <a:t>Non- Reversionary Pension</a:t>
            </a:r>
            <a:endParaRPr lang="en-AU" sz="2000" b="1" dirty="0" smtClean="0">
              <a:solidFill>
                <a:srgbClr val="FF0000"/>
              </a:solidFill>
            </a:endParaRPr>
          </a:p>
          <a:p>
            <a:pPr lvl="1"/>
            <a:r>
              <a:rPr lang="en-AU" sz="2000" dirty="0" smtClean="0"/>
              <a:t>Prepare a set of accounts</a:t>
            </a:r>
          </a:p>
          <a:p>
            <a:pPr lvl="2"/>
            <a:r>
              <a:rPr lang="en-AU" sz="1600" dirty="0" smtClean="0"/>
              <a:t>Credit all members for income from 1</a:t>
            </a:r>
            <a:r>
              <a:rPr lang="en-AU" sz="1600" baseline="30000" dirty="0" smtClean="0"/>
              <a:t>st</a:t>
            </a:r>
            <a:r>
              <a:rPr lang="en-AU" sz="1600" dirty="0" smtClean="0"/>
              <a:t> July to date of death</a:t>
            </a:r>
          </a:p>
          <a:p>
            <a:pPr lvl="1"/>
            <a:r>
              <a:rPr lang="en-AU" sz="2000" dirty="0" smtClean="0"/>
              <a:t>Large </a:t>
            </a:r>
            <a:r>
              <a:rPr lang="en-AU" sz="2000" dirty="0" smtClean="0"/>
              <a:t>amounts of family wealth in </a:t>
            </a:r>
            <a:r>
              <a:rPr lang="en-AU" sz="2000" dirty="0" smtClean="0">
                <a:solidFill>
                  <a:srgbClr val="FF0000"/>
                </a:solidFill>
              </a:rPr>
              <a:t>super will exit the super environment </a:t>
            </a:r>
            <a:endParaRPr lang="en-AU" sz="2000" dirty="0" smtClean="0">
              <a:solidFill>
                <a:srgbClr val="FF0000"/>
              </a:solidFill>
            </a:endParaRPr>
          </a:p>
          <a:p>
            <a:pPr lvl="1"/>
            <a:r>
              <a:rPr lang="en-AU" sz="2000" dirty="0" smtClean="0">
                <a:solidFill>
                  <a:srgbClr val="FF0000"/>
                </a:solidFill>
              </a:rPr>
              <a:t>Reversion of Pension must be automatic – on Date of death</a:t>
            </a:r>
            <a:endParaRPr lang="en-AU" sz="2000" dirty="0" smtClean="0"/>
          </a:p>
          <a:p>
            <a:pPr lvl="1"/>
            <a:r>
              <a:rPr lang="en-AU" sz="2000" dirty="0" smtClean="0"/>
              <a:t>Survivor’s </a:t>
            </a:r>
            <a:r>
              <a:rPr lang="en-AU" sz="2000" dirty="0" smtClean="0">
                <a:solidFill>
                  <a:srgbClr val="FF0000"/>
                </a:solidFill>
              </a:rPr>
              <a:t>pension </a:t>
            </a:r>
            <a:r>
              <a:rPr lang="en-AU" sz="2000" u="sng" dirty="0" smtClean="0">
                <a:solidFill>
                  <a:srgbClr val="FF0000"/>
                </a:solidFill>
              </a:rPr>
              <a:t>may need to be commuted </a:t>
            </a:r>
            <a:r>
              <a:rPr lang="en-AU" sz="2000" dirty="0" smtClean="0">
                <a:solidFill>
                  <a:srgbClr val="FF0000"/>
                </a:solidFill>
              </a:rPr>
              <a:t>to accumulation </a:t>
            </a:r>
            <a:r>
              <a:rPr lang="en-AU" sz="2000" dirty="0" smtClean="0"/>
              <a:t>to accept reversionary </a:t>
            </a:r>
            <a:r>
              <a:rPr lang="en-AU" sz="2000" dirty="0" smtClean="0"/>
              <a:t>pension</a:t>
            </a:r>
          </a:p>
          <a:p>
            <a:pPr lvl="1"/>
            <a:r>
              <a:rPr lang="en-AU" sz="2000" dirty="0" smtClean="0"/>
              <a:t>Surviving member may end up with an accumulation account – BDBN will be required</a:t>
            </a:r>
          </a:p>
          <a:p>
            <a:pPr lvl="1"/>
            <a:r>
              <a:rPr lang="en-AU" sz="2000" dirty="0" smtClean="0"/>
              <a:t>Reversionary </a:t>
            </a:r>
            <a:r>
              <a:rPr lang="en-AU" sz="2000" dirty="0" smtClean="0"/>
              <a:t>pensions </a:t>
            </a:r>
            <a:r>
              <a:rPr lang="en-AU" sz="2000" dirty="0" smtClean="0"/>
              <a:t>of the survivor needs to be changed – new beneficiary to be added and if there is no beneficiary – then </a:t>
            </a:r>
            <a:r>
              <a:rPr lang="en-AU" sz="2000" dirty="0" smtClean="0"/>
              <a:t>the survivors pension has to be a non-reversionary pension</a:t>
            </a:r>
            <a:endParaRPr lang="en-AU" sz="2000" dirty="0" smtClean="0"/>
          </a:p>
          <a:p>
            <a:pPr lvl="1"/>
            <a:r>
              <a:rPr lang="en-AU" sz="2000" dirty="0" smtClean="0"/>
              <a:t>Transfer balance Account with ATO may need to be lodged</a:t>
            </a:r>
          </a:p>
          <a:p>
            <a:pPr lvl="1">
              <a:buNone/>
            </a:pPr>
            <a:endParaRPr lang="en-AU" sz="2400" dirty="0" smtClean="0"/>
          </a:p>
          <a:p>
            <a:endParaRPr lang="en-AU"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AU" smtClean="0"/>
              <a:t>House Keeping - Audio</a:t>
            </a:r>
          </a:p>
        </p:txBody>
      </p:sp>
      <p:pic>
        <p:nvPicPr>
          <p:cNvPr id="4099" name="Content Placeholder 3" descr="go to webinar 2 (1).jpg"/>
          <p:cNvPicPr>
            <a:picLocks noGrp="1" noChangeAspect="1"/>
          </p:cNvPicPr>
          <p:nvPr>
            <p:ph idx="1"/>
          </p:nvPr>
        </p:nvPicPr>
        <p:blipFill>
          <a:blip r:embed="rId2" cstate="print"/>
          <a:srcRect/>
          <a:stretch>
            <a:fillRect/>
          </a:stretch>
        </p:blipFill>
        <p:spPr>
          <a:xfrm>
            <a:off x="6443663" y="2420938"/>
            <a:ext cx="1600200" cy="4127500"/>
          </a:xfrm>
        </p:spPr>
      </p:pic>
      <p:sp>
        <p:nvSpPr>
          <p:cNvPr id="6" name="TextBox 5"/>
          <p:cNvSpPr txBox="1"/>
          <p:nvPr/>
        </p:nvSpPr>
        <p:spPr>
          <a:xfrm>
            <a:off x="1143000" y="2590800"/>
            <a:ext cx="3890963" cy="1477963"/>
          </a:xfrm>
          <a:prstGeom prst="rect">
            <a:avLst/>
          </a:prstGeom>
          <a:noFill/>
        </p:spPr>
        <p:txBody>
          <a:bodyPr wrap="none">
            <a:spAutoFit/>
          </a:bodyPr>
          <a:lstStyle/>
          <a:p>
            <a:pPr>
              <a:defRPr/>
            </a:pPr>
            <a:r>
              <a:rPr lang="en-AU" dirty="0"/>
              <a:t>If Computer sound is not audio able</a:t>
            </a:r>
          </a:p>
          <a:p>
            <a:pPr>
              <a:defRPr/>
            </a:pPr>
            <a:endParaRPr lang="en-AU" dirty="0"/>
          </a:p>
          <a:p>
            <a:pPr marL="342900" indent="-342900">
              <a:buFont typeface="+mj-lt"/>
              <a:buAutoNum type="arabicPeriod"/>
              <a:defRPr/>
            </a:pPr>
            <a:r>
              <a:rPr lang="en-AU" dirty="0"/>
              <a:t>Phone the number on your panel</a:t>
            </a:r>
          </a:p>
          <a:p>
            <a:pPr marL="342900" indent="-342900">
              <a:buFont typeface="+mj-lt"/>
              <a:buAutoNum type="arabicPeriod"/>
              <a:defRPr/>
            </a:pPr>
            <a:r>
              <a:rPr lang="en-AU" dirty="0"/>
              <a:t>Enter Access Code</a:t>
            </a:r>
          </a:p>
          <a:p>
            <a:pPr>
              <a:defRPr/>
            </a:pPr>
            <a:endParaRPr lang="en-AU" dirty="0"/>
          </a:p>
        </p:txBody>
      </p:sp>
      <p:pic>
        <p:nvPicPr>
          <p:cNvPr id="4101" name="Picture 7" descr="Logo online smsf audit.JPG"/>
          <p:cNvPicPr>
            <a:picLocks noChangeAspect="1"/>
          </p:cNvPicPr>
          <p:nvPr/>
        </p:nvPicPr>
        <p:blipFill>
          <a:blip r:embed="rId3" cstate="print"/>
          <a:srcRect/>
          <a:stretch>
            <a:fillRect/>
          </a:stretch>
        </p:blipFill>
        <p:spPr bwMode="auto">
          <a:xfrm>
            <a:off x="6732588" y="0"/>
            <a:ext cx="2411412" cy="569913"/>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normAutofit/>
          </a:bodyPr>
          <a:lstStyle/>
          <a:p>
            <a:pPr algn="ctr">
              <a:buNone/>
            </a:pPr>
            <a:endParaRPr lang="en-AU" sz="4000" b="1" dirty="0" smtClean="0"/>
          </a:p>
          <a:p>
            <a:pPr algn="ctr">
              <a:buNone/>
            </a:pPr>
            <a:r>
              <a:rPr lang="en-AU" sz="4000" b="1" dirty="0" smtClean="0"/>
              <a:t>Single member fund </a:t>
            </a:r>
          </a:p>
          <a:p>
            <a:pPr algn="ctr">
              <a:buNone/>
            </a:pPr>
            <a:r>
              <a:rPr lang="en-AU" sz="4000" b="1" dirty="0" smtClean="0"/>
              <a:t>in Pension Phase</a:t>
            </a:r>
            <a:endParaRPr lang="en-AU" sz="40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8229600" cy="1143000"/>
          </a:xfrm>
        </p:spPr>
        <p:txBody>
          <a:bodyPr>
            <a:normAutofit/>
          </a:bodyPr>
          <a:lstStyle/>
          <a:p>
            <a:pPr algn="l"/>
            <a:r>
              <a:rPr lang="en-AU" sz="2800" b="1" dirty="0" smtClean="0"/>
              <a:t>Non- Reversionary </a:t>
            </a:r>
            <a:r>
              <a:rPr lang="en-AU" sz="2800" b="1" dirty="0" smtClean="0"/>
              <a:t>“Death </a:t>
            </a:r>
            <a:r>
              <a:rPr lang="en-AU" sz="2800" b="1" dirty="0" smtClean="0"/>
              <a:t>Benefit </a:t>
            </a:r>
            <a:r>
              <a:rPr lang="en-AU" sz="2800" b="1" dirty="0" smtClean="0"/>
              <a:t>Pensions”</a:t>
            </a:r>
            <a:endParaRPr lang="en-AU" sz="2800" b="1" dirty="0"/>
          </a:p>
        </p:txBody>
      </p:sp>
      <p:sp>
        <p:nvSpPr>
          <p:cNvPr id="3" name="Content Placeholder 2"/>
          <p:cNvSpPr>
            <a:spLocks noGrp="1"/>
          </p:cNvSpPr>
          <p:nvPr>
            <p:ph idx="1"/>
          </p:nvPr>
        </p:nvSpPr>
        <p:spPr>
          <a:xfrm>
            <a:off x="755576" y="1484784"/>
            <a:ext cx="7132320" cy="3584448"/>
          </a:xfrm>
        </p:spPr>
        <p:txBody>
          <a:bodyPr>
            <a:normAutofit fontScale="77500" lnSpcReduction="20000"/>
          </a:bodyPr>
          <a:lstStyle/>
          <a:p>
            <a:pPr marL="0" indent="0">
              <a:buNone/>
            </a:pPr>
            <a:r>
              <a:rPr lang="en-AU" sz="2900" dirty="0" smtClean="0"/>
              <a:t>A non-reversionary “</a:t>
            </a:r>
            <a:r>
              <a:rPr lang="en-AU" sz="2900" b="1" dirty="0" smtClean="0"/>
              <a:t>death benefit income stream</a:t>
            </a:r>
            <a:r>
              <a:rPr lang="en-AU" sz="2900" dirty="0" smtClean="0"/>
              <a:t>” is </a:t>
            </a:r>
            <a:r>
              <a:rPr lang="en-AU" sz="2900" b="1" dirty="0" smtClean="0">
                <a:solidFill>
                  <a:srgbClr val="FF0000"/>
                </a:solidFill>
              </a:rPr>
              <a:t>a new superannuation income stream </a:t>
            </a:r>
            <a:r>
              <a:rPr lang="en-AU" sz="2900" dirty="0" smtClean="0"/>
              <a:t>created and paid to the dependant beneficiary or beneficiaries.</a:t>
            </a:r>
          </a:p>
          <a:p>
            <a:endParaRPr lang="en-AU" sz="2900" dirty="0" smtClean="0"/>
          </a:p>
          <a:p>
            <a:pPr>
              <a:buNone/>
            </a:pPr>
            <a:r>
              <a:rPr lang="en-AU" sz="2900" b="1" dirty="0" smtClean="0"/>
              <a:t>Conditions:</a:t>
            </a:r>
          </a:p>
          <a:p>
            <a:pPr>
              <a:buNone/>
            </a:pPr>
            <a:r>
              <a:rPr lang="en-AU" sz="2900" b="1" dirty="0" smtClean="0">
                <a:solidFill>
                  <a:srgbClr val="FF0000"/>
                </a:solidFill>
              </a:rPr>
              <a:t>If the trustee has the power or discretion </a:t>
            </a:r>
            <a:r>
              <a:rPr lang="en-AU" sz="2900" dirty="0" smtClean="0"/>
              <a:t>to determine: </a:t>
            </a:r>
          </a:p>
          <a:p>
            <a:pPr lvl="1"/>
            <a:r>
              <a:rPr lang="en-AU" sz="2900" dirty="0" smtClean="0"/>
              <a:t> to whom the death benefit is paid </a:t>
            </a:r>
          </a:p>
          <a:p>
            <a:pPr lvl="1"/>
            <a:r>
              <a:rPr lang="en-AU" sz="2900" dirty="0" smtClean="0"/>
              <a:t> the form in which the death benefit will be paid (for example as a superannuation lump sum or a superannuation income stream), or </a:t>
            </a:r>
          </a:p>
          <a:p>
            <a:pPr lvl="1"/>
            <a:r>
              <a:rPr lang="en-AU" sz="2900" dirty="0" smtClean="0"/>
              <a:t>the amount of the death benefit paid. </a:t>
            </a:r>
          </a:p>
          <a:p>
            <a:endParaRPr lang="en-AU" dirty="0" smtClean="0"/>
          </a:p>
          <a:p>
            <a:endParaRPr lang="en-AU"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60648"/>
            <a:ext cx="8229600" cy="1143000"/>
          </a:xfrm>
        </p:spPr>
        <p:txBody>
          <a:bodyPr>
            <a:normAutofit/>
          </a:bodyPr>
          <a:lstStyle/>
          <a:p>
            <a:pPr algn="l"/>
            <a:r>
              <a:rPr lang="en-AU" sz="2800" b="1" dirty="0" smtClean="0"/>
              <a:t>Death benefit pensions Vs reversionary pensions </a:t>
            </a:r>
            <a:endParaRPr lang="en-AU" sz="2800" b="1" dirty="0"/>
          </a:p>
        </p:txBody>
      </p:sp>
      <p:sp>
        <p:nvSpPr>
          <p:cNvPr id="3" name="Content Placeholder 2"/>
          <p:cNvSpPr>
            <a:spLocks noGrp="1"/>
          </p:cNvSpPr>
          <p:nvPr>
            <p:ph idx="1"/>
          </p:nvPr>
        </p:nvSpPr>
        <p:spPr>
          <a:xfrm>
            <a:off x="899592" y="1340768"/>
            <a:ext cx="7132320" cy="4968552"/>
          </a:xfrm>
        </p:spPr>
        <p:txBody>
          <a:bodyPr>
            <a:normAutofit fontScale="40000" lnSpcReduction="20000"/>
          </a:bodyPr>
          <a:lstStyle/>
          <a:p>
            <a:pPr marL="0" indent="0">
              <a:buNone/>
            </a:pPr>
            <a:r>
              <a:rPr lang="en-AU" sz="5000" dirty="0" smtClean="0"/>
              <a:t>Transfer balance </a:t>
            </a:r>
            <a:r>
              <a:rPr lang="en-AU" sz="5000" b="1" dirty="0" smtClean="0">
                <a:solidFill>
                  <a:srgbClr val="FF0000"/>
                </a:solidFill>
              </a:rPr>
              <a:t>credit arises in your transfer balance account  </a:t>
            </a:r>
            <a:r>
              <a:rPr lang="en-AU" sz="5000" dirty="0" smtClean="0"/>
              <a:t>(Section 294-25(1) of ITAA) in both cases as the death benefit pension is in retirement phase from 1</a:t>
            </a:r>
            <a:r>
              <a:rPr lang="en-AU" sz="5000" baseline="30000" dirty="0" smtClean="0"/>
              <a:t>st</a:t>
            </a:r>
            <a:r>
              <a:rPr lang="en-AU" sz="5000" dirty="0" smtClean="0"/>
              <a:t> July 17</a:t>
            </a:r>
          </a:p>
          <a:p>
            <a:pPr>
              <a:buNone/>
            </a:pPr>
            <a:r>
              <a:rPr lang="en-AU" sz="5000" dirty="0" smtClean="0"/>
              <a:t> </a:t>
            </a:r>
          </a:p>
          <a:p>
            <a:pPr>
              <a:buNone/>
            </a:pPr>
            <a:r>
              <a:rPr lang="en-AU" sz="5000" b="1" dirty="0" smtClean="0">
                <a:solidFill>
                  <a:srgbClr val="FF0000"/>
                </a:solidFill>
              </a:rPr>
              <a:t>The time at which the credit arises for reversionary pension </a:t>
            </a:r>
            <a:r>
              <a:rPr lang="en-AU" sz="5000" dirty="0" smtClean="0"/>
              <a:t>is: </a:t>
            </a:r>
          </a:p>
          <a:p>
            <a:r>
              <a:rPr lang="en-AU" sz="5000" dirty="0" smtClean="0"/>
              <a:t>(a) for death benefit income streams commencing before 1 July 2017  the later of 1 July 2017 or 12 months from the day the death benefit income stream first became payable, and </a:t>
            </a:r>
          </a:p>
          <a:p>
            <a:endParaRPr lang="en-AU" sz="5000" dirty="0" smtClean="0"/>
          </a:p>
          <a:p>
            <a:r>
              <a:rPr lang="en-AU" sz="5000" dirty="0" smtClean="0"/>
              <a:t>(b) for death benefit income streams commencing on or </a:t>
            </a:r>
            <a:r>
              <a:rPr lang="en-AU" sz="5000" b="1" dirty="0" smtClean="0">
                <a:solidFill>
                  <a:srgbClr val="FF0000"/>
                </a:solidFill>
              </a:rPr>
              <a:t>after 1 July 2017 </a:t>
            </a:r>
          </a:p>
          <a:p>
            <a:endParaRPr lang="en-AU" sz="5000" b="1" dirty="0" smtClean="0">
              <a:solidFill>
                <a:srgbClr val="FF0000"/>
              </a:solidFill>
            </a:endParaRPr>
          </a:p>
          <a:p>
            <a:pPr marL="720725" lvl="1" indent="-1588">
              <a:buNone/>
            </a:pPr>
            <a:endParaRPr lang="en-AU" sz="5000" dirty="0" smtClean="0"/>
          </a:p>
          <a:p>
            <a:pPr marL="320675" indent="-1588">
              <a:buNone/>
            </a:pPr>
            <a:r>
              <a:rPr lang="en-AU" sz="5000" dirty="0" smtClean="0"/>
              <a:t>	</a:t>
            </a:r>
            <a:r>
              <a:rPr lang="en-AU" sz="5000" b="1" dirty="0" smtClean="0">
                <a:solidFill>
                  <a:srgbClr val="FF0000"/>
                </a:solidFill>
              </a:rPr>
              <a:t>12 months from the day (the starting day) </a:t>
            </a:r>
            <a:r>
              <a:rPr lang="en-AU" sz="5000" dirty="0" smtClean="0"/>
              <a:t>when you started to be the retirement phase recipient of the death benefit income stream </a:t>
            </a:r>
          </a:p>
          <a:p>
            <a:endParaRPr lang="en-AU"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a:bodyPr>
          <a:lstStyle/>
          <a:p>
            <a:pPr algn="l"/>
            <a:r>
              <a:rPr lang="en-AU" sz="2800" dirty="0" smtClean="0"/>
              <a:t>Single member fund – Member dies</a:t>
            </a:r>
            <a:br>
              <a:rPr lang="en-AU" sz="2800" dirty="0" smtClean="0"/>
            </a:br>
            <a:r>
              <a:rPr lang="en-AU" sz="2800" dirty="0" smtClean="0"/>
              <a:t>- </a:t>
            </a:r>
            <a:r>
              <a:rPr lang="en-AU" sz="2800" b="1" dirty="0" smtClean="0"/>
              <a:t>Accumulation </a:t>
            </a:r>
            <a:r>
              <a:rPr lang="en-AU" sz="2800" b="1" dirty="0" smtClean="0"/>
              <a:t>Phase</a:t>
            </a:r>
            <a:endParaRPr lang="en-AU" sz="2800" b="1" dirty="0"/>
          </a:p>
        </p:txBody>
      </p:sp>
      <p:sp>
        <p:nvSpPr>
          <p:cNvPr id="3" name="Content Placeholder 2"/>
          <p:cNvSpPr>
            <a:spLocks noGrp="1"/>
          </p:cNvSpPr>
          <p:nvPr>
            <p:ph idx="1"/>
          </p:nvPr>
        </p:nvSpPr>
        <p:spPr>
          <a:xfrm>
            <a:off x="395536" y="980728"/>
            <a:ext cx="8229600" cy="5184576"/>
          </a:xfrm>
        </p:spPr>
        <p:txBody>
          <a:bodyPr>
            <a:noAutofit/>
          </a:bodyPr>
          <a:lstStyle/>
          <a:p>
            <a:pPr>
              <a:buNone/>
            </a:pPr>
            <a:r>
              <a:rPr lang="en-AU" sz="1800" dirty="0" smtClean="0"/>
              <a:t>With </a:t>
            </a:r>
            <a:r>
              <a:rPr lang="en-AU" sz="1800" dirty="0" smtClean="0"/>
              <a:t>a </a:t>
            </a:r>
            <a:r>
              <a:rPr lang="en-AU" sz="1800" dirty="0" smtClean="0"/>
              <a:t>BDBN</a:t>
            </a:r>
          </a:p>
          <a:p>
            <a:pPr>
              <a:buFontTx/>
              <a:buChar char="-"/>
            </a:pPr>
            <a:r>
              <a:rPr lang="en-AU" sz="1800" dirty="0" smtClean="0"/>
              <a:t>Prepare a set of accounts – credit income till date of death</a:t>
            </a:r>
          </a:p>
          <a:p>
            <a:pPr>
              <a:buFontTx/>
              <a:buChar char="-"/>
            </a:pPr>
            <a:r>
              <a:rPr lang="en-AU" sz="1800" dirty="0" smtClean="0"/>
              <a:t>Check if there is another Trustee  - or Appoint a </a:t>
            </a:r>
            <a:r>
              <a:rPr lang="en-AU" sz="1800" dirty="0" smtClean="0">
                <a:solidFill>
                  <a:srgbClr val="FF0000"/>
                </a:solidFill>
              </a:rPr>
              <a:t>Trustee with a court order</a:t>
            </a:r>
          </a:p>
          <a:p>
            <a:pPr>
              <a:buFontTx/>
              <a:buChar char="-"/>
            </a:pPr>
            <a:r>
              <a:rPr lang="en-AU" sz="1800" dirty="0" smtClean="0">
                <a:solidFill>
                  <a:srgbClr val="FF0000"/>
                </a:solidFill>
              </a:rPr>
              <a:t>Lodge 484 form etc for appointment of Corporate Trustee</a:t>
            </a:r>
          </a:p>
          <a:p>
            <a:pPr>
              <a:buFontTx/>
              <a:buChar char="-"/>
            </a:pPr>
            <a:r>
              <a:rPr lang="en-AU" sz="1800" dirty="0" smtClean="0"/>
              <a:t>No Trustee discretion on who gets the member balance</a:t>
            </a:r>
          </a:p>
          <a:p>
            <a:pPr>
              <a:buFontTx/>
              <a:buChar char="-"/>
            </a:pPr>
            <a:r>
              <a:rPr lang="en-AU" sz="1800" dirty="0" smtClean="0"/>
              <a:t>Assets sold or In-specie Death Benefit payment for Lump Sum payment</a:t>
            </a:r>
          </a:p>
          <a:p>
            <a:pPr>
              <a:buFontTx/>
              <a:buChar char="-"/>
            </a:pPr>
            <a:r>
              <a:rPr lang="en-AU" sz="1800" dirty="0" smtClean="0"/>
              <a:t>Check the BDBN if death benefit can be paid as a Pension</a:t>
            </a:r>
          </a:p>
          <a:p>
            <a:pPr lvl="1">
              <a:buFontTx/>
              <a:buChar char="-"/>
            </a:pPr>
            <a:r>
              <a:rPr lang="en-AU" sz="1800" dirty="0" smtClean="0"/>
              <a:t>Check the beneficiary’s wishes</a:t>
            </a:r>
          </a:p>
          <a:p>
            <a:pPr lvl="1">
              <a:buNone/>
            </a:pPr>
            <a:endParaRPr lang="en-AU" sz="1800" dirty="0" smtClean="0"/>
          </a:p>
          <a:p>
            <a:pPr>
              <a:buNone/>
            </a:pPr>
            <a:r>
              <a:rPr lang="en-AU" sz="1800" dirty="0" smtClean="0"/>
              <a:t>With Non-BDBN or an invalid BDBN</a:t>
            </a:r>
          </a:p>
          <a:p>
            <a:pPr>
              <a:buFontTx/>
              <a:buChar char="-"/>
            </a:pPr>
            <a:r>
              <a:rPr lang="en-AU" sz="1800" dirty="0" smtClean="0"/>
              <a:t>Check if there is another Trustee  - or Appoint a </a:t>
            </a:r>
            <a:r>
              <a:rPr lang="en-AU" sz="1800" dirty="0" smtClean="0">
                <a:solidFill>
                  <a:srgbClr val="FF0000"/>
                </a:solidFill>
              </a:rPr>
              <a:t>Trustee with a court order</a:t>
            </a:r>
          </a:p>
          <a:p>
            <a:pPr>
              <a:buFontTx/>
              <a:buChar char="-"/>
            </a:pPr>
            <a:r>
              <a:rPr lang="en-AU" sz="1800" dirty="0" smtClean="0">
                <a:solidFill>
                  <a:srgbClr val="FF0000"/>
                </a:solidFill>
              </a:rPr>
              <a:t>Lodge 484 form etc for appointment of Corporate Trustee </a:t>
            </a:r>
            <a:endParaRPr lang="en-AU" sz="1800" dirty="0" smtClean="0">
              <a:solidFill>
                <a:srgbClr val="FF0000"/>
              </a:solidFill>
            </a:endParaRPr>
          </a:p>
          <a:p>
            <a:pPr>
              <a:buFontTx/>
              <a:buChar char="-"/>
            </a:pPr>
            <a:r>
              <a:rPr lang="en-AU" sz="1800" dirty="0" smtClean="0">
                <a:solidFill>
                  <a:srgbClr val="FF0000"/>
                </a:solidFill>
              </a:rPr>
              <a:t>Trustee </a:t>
            </a:r>
            <a:r>
              <a:rPr lang="en-AU" sz="1800" dirty="0" smtClean="0">
                <a:solidFill>
                  <a:srgbClr val="FF0000"/>
                </a:solidFill>
              </a:rPr>
              <a:t>discretion on who gets the money</a:t>
            </a:r>
          </a:p>
          <a:p>
            <a:pPr>
              <a:buFontTx/>
              <a:buChar char="-"/>
            </a:pPr>
            <a:r>
              <a:rPr lang="en-AU" sz="1800" dirty="0" smtClean="0"/>
              <a:t>Assets sold or In-specie Death Benefit </a:t>
            </a:r>
            <a:r>
              <a:rPr lang="en-AU" sz="1800" dirty="0" smtClean="0"/>
              <a:t>payment for Lump Sum payment</a:t>
            </a:r>
            <a:endParaRPr lang="en-AU" sz="1800" dirty="0" smtClean="0"/>
          </a:p>
          <a:p>
            <a:pPr>
              <a:buFontTx/>
              <a:buChar char="-"/>
            </a:pPr>
            <a:r>
              <a:rPr lang="en-AU" sz="1800" dirty="0" smtClean="0"/>
              <a:t>No need to check if the Non-BDBN </a:t>
            </a:r>
            <a:r>
              <a:rPr lang="en-AU" sz="1800" dirty="0" smtClean="0"/>
              <a:t>if death benefit can be paid as a </a:t>
            </a:r>
            <a:r>
              <a:rPr lang="en-AU" sz="1800" dirty="0" smtClean="0"/>
              <a:t>Pension – </a:t>
            </a:r>
            <a:r>
              <a:rPr lang="en-AU" sz="1800" dirty="0" smtClean="0">
                <a:solidFill>
                  <a:srgbClr val="FF0000"/>
                </a:solidFill>
              </a:rPr>
              <a:t>Trustee has a discretion</a:t>
            </a:r>
          </a:p>
          <a:p>
            <a:pPr lvl="1">
              <a:buFontTx/>
              <a:buChar char="-"/>
            </a:pPr>
            <a:r>
              <a:rPr lang="en-AU" sz="1800" dirty="0" smtClean="0"/>
              <a:t>Check </a:t>
            </a:r>
            <a:r>
              <a:rPr lang="en-AU" sz="1800" dirty="0" smtClean="0"/>
              <a:t>the beneficiary’s wishes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922114"/>
          </a:xfrm>
        </p:spPr>
        <p:txBody>
          <a:bodyPr>
            <a:noAutofit/>
          </a:bodyPr>
          <a:lstStyle/>
          <a:p>
            <a:pPr algn="l"/>
            <a:r>
              <a:rPr lang="en-AU" sz="2800" dirty="0" smtClean="0"/>
              <a:t>Single member </a:t>
            </a:r>
            <a:r>
              <a:rPr lang="en-AU" sz="2800" dirty="0" smtClean="0"/>
              <a:t>fund </a:t>
            </a:r>
            <a:br>
              <a:rPr lang="en-AU" sz="2800" dirty="0" smtClean="0"/>
            </a:br>
            <a:r>
              <a:rPr lang="en-AU" sz="2800" dirty="0" smtClean="0"/>
              <a:t>-</a:t>
            </a:r>
            <a:r>
              <a:rPr lang="en-AU" sz="2800" b="1" dirty="0" smtClean="0"/>
              <a:t> </a:t>
            </a:r>
            <a:r>
              <a:rPr lang="en-AU" sz="2800" b="1" dirty="0" smtClean="0"/>
              <a:t>Pension </a:t>
            </a:r>
            <a:r>
              <a:rPr lang="en-AU" sz="2800" b="1" dirty="0" smtClean="0"/>
              <a:t>Phase with reversionary pension</a:t>
            </a:r>
            <a:endParaRPr lang="en-AU" sz="2800" b="1" dirty="0"/>
          </a:p>
        </p:txBody>
      </p:sp>
      <p:sp>
        <p:nvSpPr>
          <p:cNvPr id="3" name="Content Placeholder 2"/>
          <p:cNvSpPr>
            <a:spLocks noGrp="1"/>
          </p:cNvSpPr>
          <p:nvPr>
            <p:ph idx="1"/>
          </p:nvPr>
        </p:nvSpPr>
        <p:spPr>
          <a:xfrm>
            <a:off x="395536" y="1340768"/>
            <a:ext cx="8229600" cy="4525963"/>
          </a:xfrm>
        </p:spPr>
        <p:txBody>
          <a:bodyPr>
            <a:normAutofit fontScale="85000" lnSpcReduction="10000"/>
          </a:bodyPr>
          <a:lstStyle/>
          <a:p>
            <a:pPr marL="0" indent="0">
              <a:buNone/>
            </a:pPr>
            <a:r>
              <a:rPr lang="en-AU" sz="2000" dirty="0" smtClean="0"/>
              <a:t> </a:t>
            </a:r>
            <a:r>
              <a:rPr lang="en-AU" sz="2000" b="1" dirty="0" smtClean="0"/>
              <a:t>Steps to be Taken  </a:t>
            </a:r>
            <a:endParaRPr lang="en-AU" sz="2000" b="1" dirty="0" smtClean="0">
              <a:solidFill>
                <a:srgbClr val="FF0000"/>
              </a:solidFill>
            </a:endParaRPr>
          </a:p>
          <a:p>
            <a:pPr lvl="1"/>
            <a:r>
              <a:rPr lang="en-AU" sz="2000" dirty="0" smtClean="0"/>
              <a:t>Prepare a set of accounts</a:t>
            </a:r>
          </a:p>
          <a:p>
            <a:pPr lvl="2"/>
            <a:r>
              <a:rPr lang="en-AU" sz="1600" dirty="0" smtClean="0"/>
              <a:t>Credit all members for income from 1</a:t>
            </a:r>
            <a:r>
              <a:rPr lang="en-AU" sz="1600" baseline="30000" dirty="0" smtClean="0"/>
              <a:t>st</a:t>
            </a:r>
            <a:r>
              <a:rPr lang="en-AU" sz="1600" dirty="0" smtClean="0"/>
              <a:t> July to date of death</a:t>
            </a:r>
          </a:p>
          <a:p>
            <a:pPr lvl="1"/>
            <a:r>
              <a:rPr lang="en-AU" sz="2000" dirty="0" smtClean="0"/>
              <a:t>Check if the beneficiary is a dependent of the member</a:t>
            </a:r>
          </a:p>
          <a:p>
            <a:pPr lvl="1"/>
            <a:r>
              <a:rPr lang="en-AU" sz="2000" dirty="0" smtClean="0"/>
              <a:t>Check if there is another Trustee of the fund</a:t>
            </a:r>
            <a:endParaRPr lang="en-AU" sz="2000" dirty="0" smtClean="0"/>
          </a:p>
          <a:p>
            <a:pPr lvl="1"/>
            <a:r>
              <a:rPr lang="en-AU" sz="2000" dirty="0" smtClean="0"/>
              <a:t>Add the non-member as beneficiary as a Trustee / Member of the fund </a:t>
            </a:r>
            <a:endParaRPr lang="en-AU" sz="2000" dirty="0" smtClean="0"/>
          </a:p>
          <a:p>
            <a:pPr lvl="1"/>
            <a:r>
              <a:rPr lang="en-AU" sz="2000" dirty="0" smtClean="0"/>
              <a:t>Beneficiary may want a lump sum and may want to </a:t>
            </a:r>
            <a:r>
              <a:rPr lang="en-AU" sz="2000" dirty="0" smtClean="0">
                <a:solidFill>
                  <a:srgbClr val="FF0000"/>
                </a:solidFill>
              </a:rPr>
              <a:t>exit </a:t>
            </a:r>
            <a:r>
              <a:rPr lang="en-AU" sz="2000" dirty="0" smtClean="0">
                <a:solidFill>
                  <a:srgbClr val="FF0000"/>
                </a:solidFill>
              </a:rPr>
              <a:t>the super environment </a:t>
            </a:r>
            <a:endParaRPr lang="en-AU" sz="2000" dirty="0" smtClean="0">
              <a:solidFill>
                <a:srgbClr val="FF0000"/>
              </a:solidFill>
            </a:endParaRPr>
          </a:p>
          <a:p>
            <a:pPr lvl="1"/>
            <a:r>
              <a:rPr lang="en-AU" sz="2000" dirty="0" smtClean="0">
                <a:solidFill>
                  <a:srgbClr val="FF0000"/>
                </a:solidFill>
              </a:rPr>
              <a:t>Reversion of Pension can be at anytime within 12 months – deceased member remains in pension phase</a:t>
            </a:r>
            <a:endParaRPr lang="en-AU" sz="2000" dirty="0" smtClean="0"/>
          </a:p>
          <a:p>
            <a:pPr lvl="1"/>
            <a:r>
              <a:rPr lang="en-AU" sz="2000" dirty="0" smtClean="0">
                <a:solidFill>
                  <a:srgbClr val="FF0000"/>
                </a:solidFill>
              </a:rPr>
              <a:t>Beneficiary may be on pension </a:t>
            </a:r>
          </a:p>
          <a:p>
            <a:pPr lvl="2"/>
            <a:r>
              <a:rPr lang="en-AU" sz="1600" dirty="0" smtClean="0">
                <a:solidFill>
                  <a:srgbClr val="FF0000"/>
                </a:solidFill>
              </a:rPr>
              <a:t>pension </a:t>
            </a:r>
            <a:r>
              <a:rPr lang="en-AU" sz="1600" u="sng" dirty="0" smtClean="0">
                <a:solidFill>
                  <a:srgbClr val="FF0000"/>
                </a:solidFill>
              </a:rPr>
              <a:t>may need to be commuted </a:t>
            </a:r>
            <a:r>
              <a:rPr lang="en-AU" sz="1600" dirty="0" smtClean="0">
                <a:solidFill>
                  <a:srgbClr val="FF0000"/>
                </a:solidFill>
              </a:rPr>
              <a:t>to accumulation </a:t>
            </a:r>
            <a:r>
              <a:rPr lang="en-AU" sz="1600" dirty="0" smtClean="0"/>
              <a:t>to accept reversionary </a:t>
            </a:r>
            <a:r>
              <a:rPr lang="en-AU" sz="1600" dirty="0" smtClean="0"/>
              <a:t>pension</a:t>
            </a:r>
          </a:p>
          <a:p>
            <a:pPr lvl="1"/>
            <a:r>
              <a:rPr lang="en-AU" sz="2000" dirty="0" smtClean="0"/>
              <a:t>Beneficiary may end up with an accumulation account – BDBN will be required</a:t>
            </a:r>
          </a:p>
          <a:p>
            <a:pPr lvl="1"/>
            <a:r>
              <a:rPr lang="en-AU" sz="2000" dirty="0" smtClean="0"/>
              <a:t>Beneficiary may want to revert the pension which has been reverted to H</a:t>
            </a:r>
            <a:r>
              <a:rPr lang="en-AU" sz="2000" dirty="0" smtClean="0"/>
              <a:t>im / Her - N</a:t>
            </a:r>
            <a:r>
              <a:rPr lang="en-AU" sz="2000" dirty="0" smtClean="0"/>
              <a:t>ew beneficiary to be added and if there is no beneficiary – then </a:t>
            </a:r>
            <a:r>
              <a:rPr lang="en-AU" sz="2000" dirty="0" smtClean="0"/>
              <a:t>the beneficiary  pension has to be a non-reversionary pension – by a BDBN</a:t>
            </a:r>
            <a:endParaRPr lang="en-AU" sz="2000" dirty="0" smtClean="0"/>
          </a:p>
          <a:p>
            <a:pPr lvl="1"/>
            <a:r>
              <a:rPr lang="en-AU" sz="2000" dirty="0" smtClean="0"/>
              <a:t>Transfer balance Account with ATO may need to be lodged</a:t>
            </a:r>
          </a:p>
          <a:p>
            <a:pPr lvl="1">
              <a:buNone/>
            </a:pPr>
            <a:endParaRPr lang="en-AU" sz="2400" dirty="0" smtClean="0"/>
          </a:p>
          <a:p>
            <a:endParaRPr lang="en-AU"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922114"/>
          </a:xfrm>
        </p:spPr>
        <p:txBody>
          <a:bodyPr>
            <a:noAutofit/>
          </a:bodyPr>
          <a:lstStyle/>
          <a:p>
            <a:pPr algn="l"/>
            <a:r>
              <a:rPr lang="en-AU" sz="2800" dirty="0" smtClean="0"/>
              <a:t>Single member fund  </a:t>
            </a:r>
            <a:r>
              <a:rPr lang="en-AU" sz="2800" dirty="0" smtClean="0"/>
              <a:t/>
            </a:r>
            <a:br>
              <a:rPr lang="en-AU" sz="2800" dirty="0" smtClean="0"/>
            </a:br>
            <a:r>
              <a:rPr lang="en-AU" sz="2800" dirty="0" smtClean="0"/>
              <a:t>-</a:t>
            </a:r>
            <a:r>
              <a:rPr lang="en-AU" sz="2800" b="1" dirty="0" smtClean="0"/>
              <a:t> </a:t>
            </a:r>
            <a:r>
              <a:rPr lang="en-AU" sz="2800" b="1" dirty="0" smtClean="0"/>
              <a:t>Pension Phase </a:t>
            </a:r>
            <a:r>
              <a:rPr lang="en-AU" sz="2800" b="1" dirty="0" smtClean="0"/>
              <a:t> with  - Non – Reversionary Pension</a:t>
            </a:r>
            <a:endParaRPr lang="en-AU" sz="2800" b="1" dirty="0"/>
          </a:p>
        </p:txBody>
      </p:sp>
      <p:sp>
        <p:nvSpPr>
          <p:cNvPr id="3" name="Content Placeholder 2"/>
          <p:cNvSpPr>
            <a:spLocks noGrp="1"/>
          </p:cNvSpPr>
          <p:nvPr>
            <p:ph idx="1"/>
          </p:nvPr>
        </p:nvSpPr>
        <p:spPr>
          <a:xfrm>
            <a:off x="467544" y="1196752"/>
            <a:ext cx="8229600" cy="4525963"/>
          </a:xfrm>
        </p:spPr>
        <p:txBody>
          <a:bodyPr>
            <a:normAutofit fontScale="85000" lnSpcReduction="20000"/>
          </a:bodyPr>
          <a:lstStyle/>
          <a:p>
            <a:pPr marL="0" indent="0">
              <a:buNone/>
            </a:pPr>
            <a:r>
              <a:rPr lang="en-AU" sz="2200" dirty="0" smtClean="0"/>
              <a:t> </a:t>
            </a:r>
            <a:r>
              <a:rPr lang="en-AU" sz="2200" b="1" dirty="0" smtClean="0"/>
              <a:t>Steps to be Taken  </a:t>
            </a:r>
            <a:endParaRPr lang="en-AU" sz="2200" b="1" dirty="0" smtClean="0">
              <a:solidFill>
                <a:srgbClr val="FF0000"/>
              </a:solidFill>
            </a:endParaRPr>
          </a:p>
          <a:p>
            <a:pPr lvl="1"/>
            <a:r>
              <a:rPr lang="en-AU" sz="2200" dirty="0" smtClean="0"/>
              <a:t>Prepare a set of accounts</a:t>
            </a:r>
          </a:p>
          <a:p>
            <a:pPr lvl="2"/>
            <a:r>
              <a:rPr lang="en-AU" sz="2200" dirty="0" smtClean="0"/>
              <a:t>Credit all members for income from 1</a:t>
            </a:r>
            <a:r>
              <a:rPr lang="en-AU" sz="2200" baseline="30000" dirty="0" smtClean="0"/>
              <a:t>st</a:t>
            </a:r>
            <a:r>
              <a:rPr lang="en-AU" sz="2200" dirty="0" smtClean="0"/>
              <a:t> July to date of death</a:t>
            </a:r>
          </a:p>
          <a:p>
            <a:pPr lvl="1"/>
            <a:r>
              <a:rPr lang="en-AU" sz="2200" dirty="0" smtClean="0"/>
              <a:t>Check if the beneficiary is a dependent of the </a:t>
            </a:r>
            <a:r>
              <a:rPr lang="en-AU" sz="2200" dirty="0" smtClean="0"/>
              <a:t>member if Pension has to be paid or the pension can only be paid out as a Lump Sum</a:t>
            </a:r>
            <a:endParaRPr lang="en-AU" sz="2200" dirty="0" smtClean="0"/>
          </a:p>
          <a:p>
            <a:pPr lvl="1"/>
            <a:r>
              <a:rPr lang="en-AU" sz="2200" dirty="0" smtClean="0"/>
              <a:t>Check if there is another Trustee of the </a:t>
            </a:r>
            <a:r>
              <a:rPr lang="en-AU" sz="2200" dirty="0" smtClean="0"/>
              <a:t>fund - Trustee may need to be appointed by court</a:t>
            </a:r>
            <a:endParaRPr lang="en-AU" sz="2200" dirty="0" smtClean="0"/>
          </a:p>
          <a:p>
            <a:pPr lvl="1"/>
            <a:r>
              <a:rPr lang="en-AU" sz="2200" dirty="0" smtClean="0"/>
              <a:t>Add the </a:t>
            </a:r>
            <a:r>
              <a:rPr lang="en-AU" sz="2200" dirty="0" smtClean="0"/>
              <a:t>non-member as </a:t>
            </a:r>
            <a:r>
              <a:rPr lang="en-AU" sz="2200" dirty="0" smtClean="0"/>
              <a:t>beneficiary as a Trustee / Member of the fund </a:t>
            </a:r>
          </a:p>
          <a:p>
            <a:pPr lvl="1"/>
            <a:r>
              <a:rPr lang="en-AU" sz="2200" dirty="0" smtClean="0"/>
              <a:t>Beneficiary may want a lump sum and may want to </a:t>
            </a:r>
            <a:r>
              <a:rPr lang="en-AU" sz="2200" dirty="0" smtClean="0">
                <a:solidFill>
                  <a:srgbClr val="FF0000"/>
                </a:solidFill>
              </a:rPr>
              <a:t>exit the super environment </a:t>
            </a:r>
            <a:r>
              <a:rPr lang="en-AU" sz="2200" dirty="0" smtClean="0">
                <a:solidFill>
                  <a:srgbClr val="FF0000"/>
                </a:solidFill>
              </a:rPr>
              <a:t>– Trustee </a:t>
            </a:r>
            <a:r>
              <a:rPr lang="en-AU" sz="2200" dirty="0" err="1" smtClean="0">
                <a:solidFill>
                  <a:srgbClr val="FF0000"/>
                </a:solidFill>
              </a:rPr>
              <a:t>Desc</a:t>
            </a:r>
            <a:endParaRPr lang="en-AU" sz="2200" dirty="0" smtClean="0">
              <a:solidFill>
                <a:srgbClr val="FF0000"/>
              </a:solidFill>
            </a:endParaRPr>
          </a:p>
          <a:p>
            <a:pPr lvl="1"/>
            <a:r>
              <a:rPr lang="en-AU" sz="2200" dirty="0" smtClean="0">
                <a:solidFill>
                  <a:srgbClr val="FF0000"/>
                </a:solidFill>
              </a:rPr>
              <a:t>Reversion of Pension </a:t>
            </a:r>
            <a:r>
              <a:rPr lang="en-AU" sz="2200" dirty="0" smtClean="0">
                <a:solidFill>
                  <a:srgbClr val="FF0000"/>
                </a:solidFill>
              </a:rPr>
              <a:t>must be automatic and </a:t>
            </a:r>
            <a:r>
              <a:rPr lang="en-AU" sz="2200" dirty="0" err="1" smtClean="0">
                <a:solidFill>
                  <a:srgbClr val="FF0000"/>
                </a:solidFill>
              </a:rPr>
              <a:t>immidiately</a:t>
            </a:r>
            <a:r>
              <a:rPr lang="en-AU" sz="2200" dirty="0" smtClean="0">
                <a:solidFill>
                  <a:srgbClr val="FF0000"/>
                </a:solidFill>
              </a:rPr>
              <a:t> on date of death </a:t>
            </a:r>
            <a:endParaRPr lang="en-AU" sz="2200" dirty="0" smtClean="0"/>
          </a:p>
          <a:p>
            <a:pPr lvl="1"/>
            <a:r>
              <a:rPr lang="en-AU" sz="2200" dirty="0" smtClean="0">
                <a:solidFill>
                  <a:srgbClr val="FF0000"/>
                </a:solidFill>
              </a:rPr>
              <a:t>Reversion of Pension must be automatic – on Date of death</a:t>
            </a:r>
            <a:endParaRPr lang="en-AU" sz="2200" dirty="0" smtClean="0"/>
          </a:p>
          <a:p>
            <a:pPr lvl="1"/>
            <a:r>
              <a:rPr lang="en-AU" sz="2200" dirty="0" smtClean="0"/>
              <a:t>Survivor’s </a:t>
            </a:r>
            <a:r>
              <a:rPr lang="en-AU" sz="2200" dirty="0" smtClean="0">
                <a:solidFill>
                  <a:srgbClr val="FF0000"/>
                </a:solidFill>
              </a:rPr>
              <a:t>pension </a:t>
            </a:r>
            <a:r>
              <a:rPr lang="en-AU" sz="2200" u="sng" dirty="0" smtClean="0">
                <a:solidFill>
                  <a:srgbClr val="FF0000"/>
                </a:solidFill>
              </a:rPr>
              <a:t>may need to be commuted </a:t>
            </a:r>
            <a:r>
              <a:rPr lang="en-AU" sz="2200" dirty="0" smtClean="0">
                <a:solidFill>
                  <a:srgbClr val="FF0000"/>
                </a:solidFill>
              </a:rPr>
              <a:t>to accumulation </a:t>
            </a:r>
            <a:r>
              <a:rPr lang="en-AU" sz="2200" dirty="0" smtClean="0"/>
              <a:t>to accept reversionary </a:t>
            </a:r>
            <a:r>
              <a:rPr lang="en-AU" sz="2200" dirty="0" smtClean="0"/>
              <a:t>pension</a:t>
            </a:r>
          </a:p>
          <a:p>
            <a:pPr lvl="1"/>
            <a:r>
              <a:rPr lang="en-AU" sz="2200" dirty="0" smtClean="0"/>
              <a:t>Transfer balance Account with ATO may need to be lodge</a:t>
            </a:r>
            <a:r>
              <a:rPr lang="en-AU" sz="2000" dirty="0" smtClean="0"/>
              <a:t>d</a:t>
            </a:r>
          </a:p>
          <a:p>
            <a:pPr lvl="1">
              <a:buNone/>
            </a:pPr>
            <a:endParaRPr lang="en-AU" sz="2400" dirty="0" smtClean="0"/>
          </a:p>
          <a:p>
            <a:endParaRPr lang="en-AU"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p:txBody>
          <a:bodyPr>
            <a:noAutofit/>
          </a:bodyPr>
          <a:lstStyle/>
          <a:p>
            <a:pPr>
              <a:buNone/>
            </a:pPr>
            <a:r>
              <a:rPr lang="en-AU" sz="2000" dirty="0" smtClean="0"/>
              <a:t>More than one member in the fund </a:t>
            </a:r>
            <a:r>
              <a:rPr lang="en-AU" sz="2000" dirty="0" smtClean="0"/>
              <a:t> or </a:t>
            </a:r>
            <a:r>
              <a:rPr lang="en-AU" sz="2000" dirty="0" smtClean="0"/>
              <a:t>Single </a:t>
            </a:r>
            <a:r>
              <a:rPr lang="en-AU" sz="2000" dirty="0" smtClean="0"/>
              <a:t>member </a:t>
            </a:r>
            <a:r>
              <a:rPr lang="en-AU" sz="2000" dirty="0" smtClean="0"/>
              <a:t>funds</a:t>
            </a:r>
          </a:p>
          <a:p>
            <a:pPr>
              <a:buNone/>
            </a:pPr>
            <a:r>
              <a:rPr lang="en-AU" sz="2000" dirty="0" smtClean="0">
                <a:solidFill>
                  <a:srgbClr val="FF0000"/>
                </a:solidFill>
              </a:rPr>
              <a:t> </a:t>
            </a:r>
            <a:r>
              <a:rPr lang="en-AU" sz="2000" dirty="0" smtClean="0">
                <a:solidFill>
                  <a:srgbClr val="FF0000"/>
                </a:solidFill>
              </a:rPr>
              <a:t>- No other Trustees in the fund</a:t>
            </a:r>
          </a:p>
          <a:p>
            <a:pPr algn="l">
              <a:buNone/>
            </a:pPr>
            <a:endParaRPr lang="en-AU" sz="2000" dirty="0" smtClean="0"/>
          </a:p>
          <a:p>
            <a:pPr algn="l"/>
            <a:r>
              <a:rPr lang="en-AU" sz="2000" dirty="0" smtClean="0"/>
              <a:t>Members can be Accumulation or in Pension Phase or mixed</a:t>
            </a:r>
          </a:p>
          <a:p>
            <a:pPr algn="l"/>
            <a:r>
              <a:rPr lang="en-AU" sz="2000" dirty="0" smtClean="0"/>
              <a:t>SMSF could have a borrowing</a:t>
            </a:r>
          </a:p>
          <a:p>
            <a:pPr algn="l"/>
            <a:r>
              <a:rPr lang="en-AU" sz="2000" dirty="0" smtClean="0"/>
              <a:t>SMSF has property</a:t>
            </a:r>
          </a:p>
        </p:txBody>
      </p:sp>
      <p:sp>
        <p:nvSpPr>
          <p:cNvPr id="5" name="Title 1"/>
          <p:cNvSpPr>
            <a:spLocks noGrp="1"/>
          </p:cNvSpPr>
          <p:nvPr>
            <p:ph type="title"/>
          </p:nvPr>
        </p:nvSpPr>
        <p:spPr>
          <a:xfrm>
            <a:off x="395536" y="188640"/>
            <a:ext cx="8229600" cy="922114"/>
          </a:xfrm>
        </p:spPr>
        <p:txBody>
          <a:bodyPr>
            <a:noAutofit/>
          </a:bodyPr>
          <a:lstStyle/>
          <a:p>
            <a:pPr algn="l"/>
            <a:r>
              <a:rPr lang="en-AU" sz="2800" dirty="0" smtClean="0"/>
              <a:t>Joint Death</a:t>
            </a:r>
            <a:br>
              <a:rPr lang="en-AU" sz="2800" dirty="0" smtClean="0"/>
            </a:br>
            <a:r>
              <a:rPr lang="en-AU" sz="2800" dirty="0" smtClean="0"/>
              <a:t>- Adding more complexities</a:t>
            </a:r>
            <a:endParaRPr lang="en-AU"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normAutofit/>
          </a:bodyPr>
          <a:lstStyle/>
          <a:p>
            <a:pPr algn="ctr">
              <a:buNone/>
            </a:pPr>
            <a:r>
              <a:rPr lang="en-AU" sz="4000" b="1" dirty="0" smtClean="0"/>
              <a:t>Audit Issues</a:t>
            </a:r>
          </a:p>
          <a:p>
            <a:pPr algn="ctr">
              <a:buNone/>
            </a:pPr>
            <a:endParaRPr lang="en-AU" sz="4000" b="1" dirty="0" smtClean="0"/>
          </a:p>
          <a:p>
            <a:pPr algn="ctr">
              <a:buNone/>
            </a:pPr>
            <a:r>
              <a:rPr lang="en-AU" sz="4000" b="1" dirty="0" smtClean="0"/>
              <a:t>Auditors duty to report to the Trustee if the funds position is going to go deteriorate</a:t>
            </a:r>
            <a:endParaRPr lang="en-AU" sz="40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AU" sz="2800" dirty="0" smtClean="0"/>
              <a:t>Key issues, actions and strategies for Auditors </a:t>
            </a:r>
            <a:endParaRPr lang="en-AU" sz="2800" dirty="0"/>
          </a:p>
        </p:txBody>
      </p:sp>
      <p:sp>
        <p:nvSpPr>
          <p:cNvPr id="3" name="Content Placeholder 2"/>
          <p:cNvSpPr>
            <a:spLocks noGrp="1"/>
          </p:cNvSpPr>
          <p:nvPr>
            <p:ph idx="1"/>
          </p:nvPr>
        </p:nvSpPr>
        <p:spPr/>
        <p:txBody>
          <a:bodyPr>
            <a:normAutofit/>
          </a:bodyPr>
          <a:lstStyle/>
          <a:p>
            <a:pPr>
              <a:buNone/>
            </a:pPr>
            <a:r>
              <a:rPr lang="en-AU" sz="2000" b="1" dirty="0" smtClean="0">
                <a:solidFill>
                  <a:srgbClr val="FF0000"/>
                </a:solidFill>
              </a:rPr>
              <a:t>Withdrawal from Superannuation System</a:t>
            </a:r>
          </a:p>
          <a:p>
            <a:r>
              <a:rPr lang="en-AU" sz="2000" dirty="0" smtClean="0"/>
              <a:t>Survivor of </a:t>
            </a:r>
            <a:r>
              <a:rPr lang="en-AU" sz="2000" dirty="0" smtClean="0"/>
              <a:t>Couple – capacity to understand issues – Men die first</a:t>
            </a:r>
          </a:p>
          <a:p>
            <a:r>
              <a:rPr lang="en-AU" sz="2000" dirty="0" smtClean="0"/>
              <a:t>Single </a:t>
            </a:r>
            <a:r>
              <a:rPr lang="en-AU" sz="2000" dirty="0" smtClean="0"/>
              <a:t>member fund has only Adult </a:t>
            </a:r>
            <a:r>
              <a:rPr lang="en-AU" sz="2000" dirty="0" smtClean="0"/>
              <a:t>Children</a:t>
            </a:r>
          </a:p>
          <a:p>
            <a:r>
              <a:rPr lang="en-AU" sz="2000" dirty="0" smtClean="0"/>
              <a:t>2</a:t>
            </a:r>
            <a:r>
              <a:rPr lang="en-AU" sz="2000" baseline="30000" dirty="0" smtClean="0"/>
              <a:t>nd</a:t>
            </a:r>
            <a:r>
              <a:rPr lang="en-AU" sz="2000" dirty="0" smtClean="0"/>
              <a:t> Trustee to be appointed on death of first</a:t>
            </a:r>
          </a:p>
          <a:p>
            <a:r>
              <a:rPr lang="en-AU" sz="2000" dirty="0" smtClean="0"/>
              <a:t>Pensions are they reversionary of not</a:t>
            </a:r>
          </a:p>
          <a:p>
            <a:r>
              <a:rPr lang="en-AU" sz="2000" dirty="0" smtClean="0"/>
              <a:t>BDBN = are they in place – ask the questions</a:t>
            </a:r>
          </a:p>
          <a:p>
            <a:r>
              <a:rPr lang="en-AU" sz="2000" dirty="0" smtClean="0"/>
              <a:t>Passwords of </a:t>
            </a:r>
            <a:r>
              <a:rPr lang="en-AU" sz="2000" smtClean="0"/>
              <a:t>bank accounts</a:t>
            </a:r>
            <a:endParaRPr lang="en-AU" sz="2000" dirty="0" smtClean="0"/>
          </a:p>
          <a:p>
            <a:r>
              <a:rPr lang="en-AU" sz="2000" dirty="0" smtClean="0"/>
              <a:t>Statistics : In most cases : 2</a:t>
            </a:r>
            <a:r>
              <a:rPr lang="en-AU" sz="2000" baseline="30000" dirty="0" smtClean="0"/>
              <a:t>nd</a:t>
            </a:r>
            <a:r>
              <a:rPr lang="en-AU" sz="2000" dirty="0" smtClean="0"/>
              <a:t> dies within 5 years of 1st</a:t>
            </a:r>
          </a:p>
          <a:p>
            <a:r>
              <a:rPr lang="en-AU" sz="2000" dirty="0" smtClean="0"/>
              <a:t>Lumpy Assets in the fund – High Taxable </a:t>
            </a:r>
            <a:r>
              <a:rPr lang="en-AU" sz="2000" dirty="0" smtClean="0"/>
              <a:t>component</a:t>
            </a:r>
          </a:p>
          <a:p>
            <a:r>
              <a:rPr lang="en-AU" sz="2000" dirty="0" smtClean="0"/>
              <a:t>Management report is an important tool – which must be used</a:t>
            </a:r>
          </a:p>
          <a:p>
            <a:endParaRPr lang="en-AU" sz="2000" dirty="0" smtClean="0"/>
          </a:p>
          <a:p>
            <a:endParaRPr lang="en-AU" sz="2000" dirty="0" smtClean="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Just Sign.png"/>
          <p:cNvPicPr>
            <a:picLocks noGrp="1" noChangeAspect="1"/>
          </p:cNvPicPr>
          <p:nvPr>
            <p:ph idx="1"/>
          </p:nvPr>
        </p:nvPicPr>
        <p:blipFill>
          <a:blip r:embed="rId2" cstate="print"/>
          <a:stretch>
            <a:fillRect/>
          </a:stretch>
        </p:blipFill>
        <p:spPr>
          <a:xfrm>
            <a:off x="5724128" y="836712"/>
            <a:ext cx="1688134" cy="580780"/>
          </a:xfrm>
        </p:spPr>
      </p:pic>
      <p:pic>
        <p:nvPicPr>
          <p:cNvPr id="25" name="Picture 24" descr="smsf school.JPG"/>
          <p:cNvPicPr>
            <a:picLocks noChangeAspect="1"/>
          </p:cNvPicPr>
          <p:nvPr/>
        </p:nvPicPr>
        <p:blipFill>
          <a:blip r:embed="rId3" cstate="print"/>
          <a:stretch>
            <a:fillRect/>
          </a:stretch>
        </p:blipFill>
        <p:spPr>
          <a:xfrm>
            <a:off x="2987824" y="5013176"/>
            <a:ext cx="2691986" cy="648071"/>
          </a:xfrm>
          <a:prstGeom prst="rect">
            <a:avLst/>
          </a:prstGeom>
        </p:spPr>
      </p:pic>
      <p:pic>
        <p:nvPicPr>
          <p:cNvPr id="26" name="Picture 25" descr="Logo online smsf audit gif file.gif"/>
          <p:cNvPicPr>
            <a:picLocks noChangeAspect="1"/>
          </p:cNvPicPr>
          <p:nvPr/>
        </p:nvPicPr>
        <p:blipFill>
          <a:blip r:embed="rId4" cstate="print"/>
          <a:stretch>
            <a:fillRect/>
          </a:stretch>
        </p:blipFill>
        <p:spPr>
          <a:xfrm>
            <a:off x="611560" y="692696"/>
            <a:ext cx="3067050" cy="723900"/>
          </a:xfrm>
          <a:prstGeom prst="rect">
            <a:avLst/>
          </a:prstGeom>
        </p:spPr>
      </p:pic>
      <p:sp>
        <p:nvSpPr>
          <p:cNvPr id="27" name="TextBox 26"/>
          <p:cNvSpPr txBox="1"/>
          <p:nvPr/>
        </p:nvSpPr>
        <p:spPr>
          <a:xfrm>
            <a:off x="2483768" y="1412776"/>
            <a:ext cx="3330271" cy="646331"/>
          </a:xfrm>
          <a:prstGeom prst="rect">
            <a:avLst/>
          </a:prstGeom>
          <a:noFill/>
        </p:spPr>
        <p:txBody>
          <a:bodyPr wrap="none" rtlCol="0">
            <a:spAutoFit/>
          </a:bodyPr>
          <a:lstStyle/>
          <a:p>
            <a:r>
              <a:rPr lang="en-AU" sz="3600" b="1" dirty="0" smtClean="0"/>
              <a:t>Announcements</a:t>
            </a:r>
          </a:p>
        </p:txBody>
      </p:sp>
      <p:sp>
        <p:nvSpPr>
          <p:cNvPr id="28" name="TextBox 27"/>
          <p:cNvSpPr txBox="1"/>
          <p:nvPr/>
        </p:nvSpPr>
        <p:spPr>
          <a:xfrm>
            <a:off x="467544" y="2348880"/>
            <a:ext cx="3591112" cy="2339102"/>
          </a:xfrm>
          <a:prstGeom prst="rect">
            <a:avLst/>
          </a:prstGeom>
          <a:noFill/>
          <a:ln>
            <a:solidFill>
              <a:schemeClr val="accent1"/>
            </a:solidFill>
          </a:ln>
        </p:spPr>
        <p:txBody>
          <a:bodyPr wrap="none" rtlCol="0">
            <a:spAutoFit/>
          </a:bodyPr>
          <a:lstStyle/>
          <a:p>
            <a:pPr algn="ctr"/>
            <a:r>
              <a:rPr lang="en-AU" sz="2000" b="1" dirty="0" smtClean="0"/>
              <a:t>Price Increase from 1</a:t>
            </a:r>
            <a:r>
              <a:rPr lang="en-AU" sz="2000" b="1" baseline="30000" dirty="0" smtClean="0"/>
              <a:t>st</a:t>
            </a:r>
            <a:r>
              <a:rPr lang="en-AU" sz="2000" b="1" dirty="0" smtClean="0"/>
              <a:t> July 2021</a:t>
            </a:r>
          </a:p>
          <a:p>
            <a:endParaRPr lang="en-AU" dirty="0" smtClean="0"/>
          </a:p>
          <a:p>
            <a:r>
              <a:rPr lang="en-AU" dirty="0" smtClean="0"/>
              <a:t>1 or 5 	 From $17 to $25</a:t>
            </a:r>
          </a:p>
          <a:p>
            <a:r>
              <a:rPr lang="en-AU" dirty="0" smtClean="0"/>
              <a:t>10 -  25 		$4</a:t>
            </a:r>
          </a:p>
          <a:p>
            <a:r>
              <a:rPr lang="en-AU" dirty="0" smtClean="0"/>
              <a:t>50 – 300 		$3</a:t>
            </a:r>
          </a:p>
          <a:p>
            <a:r>
              <a:rPr lang="en-AU" dirty="0" smtClean="0"/>
              <a:t>500 – 2000	$2</a:t>
            </a:r>
          </a:p>
          <a:p>
            <a:r>
              <a:rPr lang="en-AU" dirty="0" smtClean="0"/>
              <a:t>4,000		No Change</a:t>
            </a:r>
          </a:p>
          <a:p>
            <a:endParaRPr lang="en-AU" dirty="0"/>
          </a:p>
        </p:txBody>
      </p:sp>
      <p:sp>
        <p:nvSpPr>
          <p:cNvPr id="29" name="TextBox 28"/>
          <p:cNvSpPr txBox="1"/>
          <p:nvPr/>
        </p:nvSpPr>
        <p:spPr>
          <a:xfrm>
            <a:off x="4283968" y="2276872"/>
            <a:ext cx="4376519" cy="1785104"/>
          </a:xfrm>
          <a:prstGeom prst="rect">
            <a:avLst/>
          </a:prstGeom>
          <a:noFill/>
          <a:ln>
            <a:solidFill>
              <a:schemeClr val="accent1"/>
            </a:solidFill>
          </a:ln>
        </p:spPr>
        <p:txBody>
          <a:bodyPr wrap="none" rtlCol="0">
            <a:spAutoFit/>
          </a:bodyPr>
          <a:lstStyle/>
          <a:p>
            <a:pPr algn="ctr"/>
            <a:r>
              <a:rPr lang="en-AU" sz="2000" b="1" dirty="0" smtClean="0"/>
              <a:t>Justsign.com.au for Free</a:t>
            </a:r>
          </a:p>
          <a:p>
            <a:endParaRPr lang="en-AU" dirty="0" smtClean="0"/>
          </a:p>
          <a:p>
            <a:r>
              <a:rPr lang="en-AU" dirty="0" smtClean="0"/>
              <a:t>100 – 150        Funds Single Plan Valued $770</a:t>
            </a:r>
          </a:p>
          <a:p>
            <a:r>
              <a:rPr lang="en-AU" dirty="0" smtClean="0"/>
              <a:t>200 – 300         Funds Small Plan Valued $880</a:t>
            </a:r>
          </a:p>
          <a:p>
            <a:r>
              <a:rPr lang="en-AU" dirty="0" smtClean="0"/>
              <a:t>300 + Funds     Enterprise Plan Valued $990</a:t>
            </a:r>
          </a:p>
          <a:p>
            <a:endParaRPr lang="en-AU" dirty="0" smtClean="0"/>
          </a:p>
        </p:txBody>
      </p:sp>
      <p:sp>
        <p:nvSpPr>
          <p:cNvPr id="30" name="TextBox 29"/>
          <p:cNvSpPr txBox="1"/>
          <p:nvPr/>
        </p:nvSpPr>
        <p:spPr>
          <a:xfrm>
            <a:off x="2699792" y="5661248"/>
            <a:ext cx="3166508" cy="369332"/>
          </a:xfrm>
          <a:prstGeom prst="rect">
            <a:avLst/>
          </a:prstGeom>
          <a:noFill/>
        </p:spPr>
        <p:txBody>
          <a:bodyPr wrap="none" rtlCol="0">
            <a:spAutoFit/>
          </a:bodyPr>
          <a:lstStyle/>
          <a:p>
            <a:r>
              <a:rPr lang="en-AU" b="1" dirty="0" smtClean="0"/>
              <a:t>Commencing from 1</a:t>
            </a:r>
            <a:r>
              <a:rPr lang="en-AU" b="1" baseline="30000" dirty="0" smtClean="0"/>
              <a:t>st</a:t>
            </a:r>
            <a:r>
              <a:rPr lang="en-AU" b="1" dirty="0" smtClean="0"/>
              <a:t> July 2021</a:t>
            </a:r>
            <a:endParaRPr lang="en-AU"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AU" smtClean="0"/>
              <a:t>House Keeping – Hand Out </a:t>
            </a:r>
          </a:p>
        </p:txBody>
      </p:sp>
      <p:pic>
        <p:nvPicPr>
          <p:cNvPr id="5123" name="Content Placeholder 3" descr="go to webinar 3.jpg"/>
          <p:cNvPicPr>
            <a:picLocks noGrp="1" noChangeAspect="1"/>
          </p:cNvPicPr>
          <p:nvPr>
            <p:ph idx="1"/>
          </p:nvPr>
        </p:nvPicPr>
        <p:blipFill>
          <a:blip r:embed="rId2" cstate="print"/>
          <a:srcRect/>
          <a:stretch>
            <a:fillRect/>
          </a:stretch>
        </p:blipFill>
        <p:spPr>
          <a:xfrm>
            <a:off x="6948488" y="2420938"/>
            <a:ext cx="1598612" cy="4127500"/>
          </a:xfrm>
        </p:spPr>
      </p:pic>
      <p:sp>
        <p:nvSpPr>
          <p:cNvPr id="5124" name="TextBox 4"/>
          <p:cNvSpPr txBox="1">
            <a:spLocks noChangeArrowheads="1"/>
          </p:cNvSpPr>
          <p:nvPr/>
        </p:nvSpPr>
        <p:spPr bwMode="auto">
          <a:xfrm>
            <a:off x="1314450" y="2514600"/>
            <a:ext cx="4827588" cy="923925"/>
          </a:xfrm>
          <a:prstGeom prst="rect">
            <a:avLst/>
          </a:prstGeom>
          <a:noFill/>
          <a:ln w="9525">
            <a:noFill/>
            <a:miter lim="800000"/>
            <a:headEnd/>
            <a:tailEnd/>
          </a:ln>
        </p:spPr>
        <p:txBody>
          <a:bodyPr wrap="none">
            <a:spAutoFit/>
          </a:bodyPr>
          <a:lstStyle/>
          <a:p>
            <a:r>
              <a:rPr lang="en-AU"/>
              <a:t>Copy of this Presentation can be downloaded</a:t>
            </a:r>
          </a:p>
          <a:p>
            <a:r>
              <a:rPr lang="en-AU"/>
              <a:t>From the Panel</a:t>
            </a:r>
          </a:p>
          <a:p>
            <a:endParaRPr lang="en-AU"/>
          </a:p>
        </p:txBody>
      </p:sp>
      <p:pic>
        <p:nvPicPr>
          <p:cNvPr id="5125" name="Picture 7" descr="Logo online smsf audit.JPG"/>
          <p:cNvPicPr>
            <a:picLocks noChangeAspect="1"/>
          </p:cNvPicPr>
          <p:nvPr/>
        </p:nvPicPr>
        <p:blipFill>
          <a:blip r:embed="rId3" cstate="print"/>
          <a:srcRect/>
          <a:stretch>
            <a:fillRect/>
          </a:stretch>
        </p:blipFill>
        <p:spPr bwMode="auto">
          <a:xfrm>
            <a:off x="6732588" y="0"/>
            <a:ext cx="2411412" cy="569913"/>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571868" y="1201731"/>
            <a:ext cx="4843442" cy="798509"/>
          </a:xfrm>
        </p:spPr>
        <p:txBody>
          <a:bodyPr>
            <a:normAutofit/>
          </a:bodyPr>
          <a:lstStyle/>
          <a:p>
            <a:pPr algn="l"/>
            <a:r>
              <a:rPr lang="en-US" sz="4000" dirty="0" smtClean="0"/>
              <a:t>For further Enquires</a:t>
            </a:r>
            <a:endParaRPr lang="en-US" sz="4000" dirty="0"/>
          </a:p>
        </p:txBody>
      </p:sp>
      <p:sp>
        <p:nvSpPr>
          <p:cNvPr id="3" name="Subtitle 2"/>
          <p:cNvSpPr>
            <a:spLocks noGrp="1"/>
          </p:cNvSpPr>
          <p:nvPr>
            <p:ph type="subTitle" idx="1"/>
          </p:nvPr>
        </p:nvSpPr>
        <p:spPr>
          <a:xfrm>
            <a:off x="3571868" y="2071678"/>
            <a:ext cx="4786346" cy="1714512"/>
          </a:xfrm>
        </p:spPr>
        <p:txBody>
          <a:bodyPr>
            <a:normAutofit/>
          </a:bodyPr>
          <a:lstStyle/>
          <a:p>
            <a:pPr algn="l"/>
            <a:r>
              <a:rPr lang="en-US" sz="1800" dirty="0" smtClean="0">
                <a:solidFill>
                  <a:schemeClr val="tx1"/>
                </a:solidFill>
              </a:rPr>
              <a:t>please visit our websites: </a:t>
            </a:r>
          </a:p>
          <a:p>
            <a:pPr algn="l"/>
            <a:r>
              <a:rPr lang="en-US" sz="1800" dirty="0" smtClean="0">
                <a:solidFill>
                  <a:schemeClr val="tx1"/>
                </a:solidFill>
                <a:hlinkClick r:id="rId3"/>
              </a:rPr>
              <a:t>www.trustdeed.com.au</a:t>
            </a:r>
            <a:r>
              <a:rPr lang="en-US" sz="1800" dirty="0" smtClean="0">
                <a:solidFill>
                  <a:schemeClr val="tx1"/>
                </a:solidFill>
              </a:rPr>
              <a:t> </a:t>
            </a:r>
          </a:p>
          <a:p>
            <a:pPr algn="l"/>
            <a:r>
              <a:rPr lang="en-US" sz="1800" dirty="0" smtClean="0">
                <a:solidFill>
                  <a:schemeClr val="tx1"/>
                </a:solidFill>
                <a:hlinkClick r:id="rId4"/>
              </a:rPr>
              <a:t>www.onlinesmsfaudit.com.au</a:t>
            </a:r>
            <a:r>
              <a:rPr lang="en-US" sz="1800" dirty="0" smtClean="0">
                <a:solidFill>
                  <a:schemeClr val="tx1"/>
                </a:solidFill>
              </a:rPr>
              <a:t> </a:t>
            </a:r>
          </a:p>
          <a:p>
            <a:pPr algn="l"/>
            <a:r>
              <a:rPr lang="en-US" sz="1800" u="sng" dirty="0" smtClean="0">
                <a:solidFill>
                  <a:srgbClr val="00B0F0"/>
                </a:solidFill>
                <a:hlinkClick r:id="rId5"/>
              </a:rPr>
              <a:t>www.justsign.com.au</a:t>
            </a:r>
            <a:r>
              <a:rPr lang="en-US" sz="1800" dirty="0" smtClean="0">
                <a:solidFill>
                  <a:schemeClr val="tx1"/>
                </a:solidFill>
              </a:rPr>
              <a:t> </a:t>
            </a:r>
          </a:p>
          <a:p>
            <a:pPr algn="l"/>
            <a:r>
              <a:rPr lang="en-US" sz="1800" dirty="0" smtClean="0">
                <a:solidFill>
                  <a:schemeClr val="tx1"/>
                </a:solidFill>
              </a:rPr>
              <a:t>and chat with our agent.</a:t>
            </a:r>
            <a:endParaRPr lang="en-US" sz="1800" dirty="0">
              <a:solidFill>
                <a:schemeClr val="tx1"/>
              </a:solidFill>
            </a:endParaRPr>
          </a:p>
        </p:txBody>
      </p:sp>
      <p:sp>
        <p:nvSpPr>
          <p:cNvPr id="4" name="TextBox 3"/>
          <p:cNvSpPr txBox="1"/>
          <p:nvPr/>
        </p:nvSpPr>
        <p:spPr>
          <a:xfrm>
            <a:off x="3571868" y="3929066"/>
            <a:ext cx="5072098" cy="1508105"/>
          </a:xfrm>
          <a:prstGeom prst="rect">
            <a:avLst/>
          </a:prstGeom>
          <a:noFill/>
        </p:spPr>
        <p:txBody>
          <a:bodyPr wrap="square" rtlCol="0">
            <a:spAutoFit/>
          </a:bodyPr>
          <a:lstStyle/>
          <a:p>
            <a:r>
              <a:rPr lang="en-US" dirty="0" smtClean="0"/>
              <a:t>Alternatively,  you - contact us </a:t>
            </a:r>
            <a:r>
              <a:rPr lang="en-US" sz="2000" b="1" dirty="0" smtClean="0"/>
              <a:t>0296844199</a:t>
            </a:r>
            <a:r>
              <a:rPr lang="en-US" dirty="0" smtClean="0"/>
              <a:t>  or  </a:t>
            </a:r>
          </a:p>
          <a:p>
            <a:r>
              <a:rPr lang="en-US" dirty="0" smtClean="0"/>
              <a:t>Email us at </a:t>
            </a:r>
          </a:p>
          <a:p>
            <a:r>
              <a:rPr lang="en-US" dirty="0" smtClean="0">
                <a:hlinkClick r:id="rId6"/>
              </a:rPr>
              <a:t>sales@trustdeed.com.au</a:t>
            </a:r>
            <a:r>
              <a:rPr lang="en-US" dirty="0" smtClean="0"/>
              <a:t> </a:t>
            </a:r>
          </a:p>
          <a:p>
            <a:r>
              <a:rPr lang="en-US" dirty="0" smtClean="0">
                <a:hlinkClick r:id="rId7"/>
              </a:rPr>
              <a:t>sales@onlinesmsfaudit.com.au</a:t>
            </a:r>
            <a:endParaRPr lang="en-US" dirty="0" smtClean="0"/>
          </a:p>
          <a:p>
            <a:r>
              <a:rPr lang="en-US" u="sng" dirty="0" smtClean="0">
                <a:hlinkClick r:id="rId8"/>
              </a:rPr>
              <a:t>sales@justsign.com.au</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normAutofit fontScale="90000"/>
          </a:bodyPr>
          <a:lstStyle/>
          <a:p>
            <a:r>
              <a:rPr lang="en-AU" smtClean="0"/>
              <a:t>House Keeping – Questions on this Presentation</a:t>
            </a:r>
          </a:p>
        </p:txBody>
      </p:sp>
      <p:pic>
        <p:nvPicPr>
          <p:cNvPr id="6147" name="Content Placeholder 3" descr="go to webinar 4.jpg"/>
          <p:cNvPicPr>
            <a:picLocks noGrp="1" noChangeAspect="1"/>
          </p:cNvPicPr>
          <p:nvPr>
            <p:ph idx="1"/>
          </p:nvPr>
        </p:nvPicPr>
        <p:blipFill>
          <a:blip r:embed="rId2" cstate="print"/>
          <a:srcRect/>
          <a:stretch>
            <a:fillRect/>
          </a:stretch>
        </p:blipFill>
        <p:spPr>
          <a:xfrm>
            <a:off x="6948488" y="2420938"/>
            <a:ext cx="1598612" cy="4127500"/>
          </a:xfrm>
        </p:spPr>
      </p:pic>
      <p:sp>
        <p:nvSpPr>
          <p:cNvPr id="5" name="TextBox 4"/>
          <p:cNvSpPr txBox="1"/>
          <p:nvPr/>
        </p:nvSpPr>
        <p:spPr>
          <a:xfrm>
            <a:off x="914400" y="2667000"/>
            <a:ext cx="5019675" cy="1477963"/>
          </a:xfrm>
          <a:prstGeom prst="rect">
            <a:avLst/>
          </a:prstGeom>
          <a:noFill/>
        </p:spPr>
        <p:txBody>
          <a:bodyPr wrap="none">
            <a:spAutoFit/>
          </a:bodyPr>
          <a:lstStyle/>
          <a:p>
            <a:pPr>
              <a:defRPr/>
            </a:pPr>
            <a:r>
              <a:rPr lang="en-AU" dirty="0"/>
              <a:t>If you have any Questions on this Presentation </a:t>
            </a:r>
          </a:p>
          <a:p>
            <a:pPr marL="342900" indent="-342900">
              <a:buFont typeface="+mj-lt"/>
              <a:buAutoNum type="arabicPeriod"/>
              <a:defRPr/>
            </a:pPr>
            <a:r>
              <a:rPr lang="en-AU" dirty="0"/>
              <a:t>Type in your questions in the panel</a:t>
            </a:r>
          </a:p>
          <a:p>
            <a:pPr marL="342900" indent="-342900">
              <a:buFont typeface="+mj-lt"/>
              <a:buAutoNum type="arabicPeriod"/>
              <a:defRPr/>
            </a:pPr>
            <a:r>
              <a:rPr lang="en-AU" dirty="0"/>
              <a:t>Speaker will answer all your questions </a:t>
            </a:r>
          </a:p>
          <a:p>
            <a:pPr marL="342900" indent="-342900">
              <a:defRPr/>
            </a:pPr>
            <a:r>
              <a:rPr lang="en-AU" dirty="0"/>
              <a:t>         after the presentation</a:t>
            </a:r>
          </a:p>
          <a:p>
            <a:pPr>
              <a:defRPr/>
            </a:pPr>
            <a:endParaRPr lang="en-AU" dirty="0"/>
          </a:p>
        </p:txBody>
      </p:sp>
      <p:pic>
        <p:nvPicPr>
          <p:cNvPr id="6149" name="Picture 7" descr="Logo online smsf audit.JPG"/>
          <p:cNvPicPr>
            <a:picLocks noChangeAspect="1"/>
          </p:cNvPicPr>
          <p:nvPr/>
        </p:nvPicPr>
        <p:blipFill>
          <a:blip r:embed="rId3" cstate="print"/>
          <a:srcRect/>
          <a:stretch>
            <a:fillRect/>
          </a:stretch>
        </p:blipFill>
        <p:spPr bwMode="auto">
          <a:xfrm>
            <a:off x="6732588" y="0"/>
            <a:ext cx="2411412" cy="569913"/>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normAutofit/>
          </a:bodyPr>
          <a:lstStyle/>
          <a:p>
            <a:pPr algn="l" eaLnBrk="1" hangingPunct="1"/>
            <a:r>
              <a:rPr lang="en-AU" altLang="en-US" sz="2800" b="1" dirty="0" smtClean="0"/>
              <a:t>Disclaimer of Legal &amp; Financial Advice</a:t>
            </a:r>
            <a:br>
              <a:rPr lang="en-AU" altLang="en-US" sz="2800" b="1" dirty="0" smtClean="0"/>
            </a:br>
            <a:r>
              <a:rPr lang="en-AU" altLang="en-US" sz="2800" b="1" dirty="0" smtClean="0"/>
              <a:t>- Educational Purpose Only</a:t>
            </a:r>
          </a:p>
        </p:txBody>
      </p:sp>
      <p:sp>
        <p:nvSpPr>
          <p:cNvPr id="5123" name="Rectangle 3"/>
          <p:cNvSpPr>
            <a:spLocks noGrp="1" noChangeArrowheads="1"/>
          </p:cNvSpPr>
          <p:nvPr>
            <p:ph type="body" idx="1"/>
          </p:nvPr>
        </p:nvSpPr>
        <p:spPr>
          <a:xfrm>
            <a:off x="395536" y="1484784"/>
            <a:ext cx="8054975" cy="4012307"/>
          </a:xfrm>
        </p:spPr>
        <p:txBody>
          <a:bodyPr>
            <a:normAutofit lnSpcReduction="10000"/>
          </a:bodyPr>
          <a:lstStyle/>
          <a:p>
            <a:pPr eaLnBrk="1" hangingPunct="1">
              <a:lnSpc>
                <a:spcPct val="80000"/>
              </a:lnSpc>
              <a:buFont typeface="Wingdings" pitchFamily="2" charset="2"/>
              <a:buNone/>
              <a:defRPr/>
            </a:pPr>
            <a:r>
              <a:rPr lang="en-AU" sz="1600" b="1" dirty="0" smtClean="0">
                <a:latin typeface="+mj-lt"/>
              </a:rPr>
              <a:t>Statement</a:t>
            </a:r>
          </a:p>
          <a:p>
            <a:pPr eaLnBrk="1" hangingPunct="1">
              <a:lnSpc>
                <a:spcPct val="80000"/>
              </a:lnSpc>
              <a:buFont typeface="Wingdings" pitchFamily="2" charset="2"/>
              <a:buNone/>
              <a:defRPr/>
            </a:pPr>
            <a:r>
              <a:rPr lang="en-AU" sz="1600" dirty="0" smtClean="0">
                <a:latin typeface="+mj-lt"/>
              </a:rPr>
              <a:t>This paper represents the opinion of the author (s) and not necessarily those of Deed Dot Com Dot Au Pty Ltd. The contents are for general information only. They are not intended as professional advice - for that you should consult a Accountant or other suitably qualified professional. Deed Dot Com dot Au Pty Ltd expressly disclaims all liability for any loss or damage arising from reliance upon any information in this presentation. </a:t>
            </a:r>
          </a:p>
          <a:p>
            <a:pPr eaLnBrk="1" hangingPunct="1">
              <a:lnSpc>
                <a:spcPct val="80000"/>
              </a:lnSpc>
              <a:buFont typeface="Wingdings" pitchFamily="2" charset="2"/>
              <a:buNone/>
              <a:defRPr/>
            </a:pPr>
            <a:endParaRPr lang="en-AU" sz="1600" b="1" dirty="0" smtClean="0">
              <a:latin typeface="+mj-lt"/>
            </a:endParaRPr>
          </a:p>
          <a:p>
            <a:pPr eaLnBrk="1" hangingPunct="1">
              <a:lnSpc>
                <a:spcPct val="80000"/>
              </a:lnSpc>
              <a:buFont typeface="Wingdings" pitchFamily="2" charset="2"/>
              <a:buNone/>
              <a:defRPr/>
            </a:pPr>
            <a:r>
              <a:rPr lang="en-AU" sz="1600" b="1" dirty="0" smtClean="0">
                <a:latin typeface="+mj-lt"/>
              </a:rPr>
              <a:t>Disclaimer </a:t>
            </a:r>
            <a:endParaRPr lang="en-AU" sz="1600" dirty="0" smtClean="0">
              <a:latin typeface="+mj-lt"/>
            </a:endParaRPr>
          </a:p>
          <a:p>
            <a:pPr eaLnBrk="1" hangingPunct="1">
              <a:lnSpc>
                <a:spcPct val="80000"/>
              </a:lnSpc>
              <a:buFont typeface="Wingdings" pitchFamily="2" charset="2"/>
              <a:buNone/>
              <a:defRPr/>
            </a:pPr>
            <a:r>
              <a:rPr lang="en-AU" sz="1600" dirty="0" smtClean="0">
                <a:latin typeface="+mj-lt"/>
              </a:rPr>
              <a:t>The information contained in this presentation is based on the understanding of the author has of the relevant </a:t>
            </a:r>
            <a:r>
              <a:rPr lang="en-AU" sz="1600" dirty="0" smtClean="0">
                <a:solidFill>
                  <a:srgbClr val="FF0000"/>
                </a:solidFill>
                <a:latin typeface="+mj-lt"/>
              </a:rPr>
              <a:t>Australian laws as </a:t>
            </a:r>
            <a:r>
              <a:rPr lang="en-AU" sz="1600" b="1" dirty="0" smtClean="0">
                <a:solidFill>
                  <a:srgbClr val="FF0000"/>
                </a:solidFill>
                <a:latin typeface="+mj-lt"/>
              </a:rPr>
              <a:t>at </a:t>
            </a:r>
            <a:r>
              <a:rPr lang="en-AU" sz="1600" b="1" dirty="0" smtClean="0">
                <a:solidFill>
                  <a:srgbClr val="FF0000"/>
                </a:solidFill>
                <a:latin typeface="+mj-lt"/>
              </a:rPr>
              <a:t>12</a:t>
            </a:r>
            <a:r>
              <a:rPr lang="en-AU" sz="1600" b="1" baseline="30000" dirty="0" smtClean="0">
                <a:solidFill>
                  <a:srgbClr val="FF0000"/>
                </a:solidFill>
                <a:latin typeface="+mj-lt"/>
              </a:rPr>
              <a:t>th</a:t>
            </a:r>
            <a:r>
              <a:rPr lang="en-AU" sz="1600" b="1" dirty="0" smtClean="0">
                <a:solidFill>
                  <a:srgbClr val="FF0000"/>
                </a:solidFill>
                <a:latin typeface="+mj-lt"/>
              </a:rPr>
              <a:t> </a:t>
            </a:r>
            <a:r>
              <a:rPr lang="en-AU" sz="1600" b="1" dirty="0" smtClean="0">
                <a:solidFill>
                  <a:srgbClr val="FF0000"/>
                </a:solidFill>
                <a:latin typeface="+mj-lt"/>
              </a:rPr>
              <a:t>May  2021. </a:t>
            </a:r>
            <a:r>
              <a:rPr lang="en-AU" sz="1600" dirty="0" smtClean="0">
                <a:latin typeface="+mj-lt"/>
              </a:rPr>
              <a:t>As these laws are subject to change you should refer to ATO’s website or talk to a professional adviser for the most up-to-date information. The information is for adviser use only and is not a substitute for investors seeking advice. While all care has been taken in the preparation of this document (using sources believed to be reliable and accurate), no person, including Deed Dot Com Dot Au Pty Ltd, accepts responsibility for any loss suffered by any person arising from reliance on this information. This update is not financial product advice and does not take into account any individual’s objectives, financial situation or needs. Any examples are for illustrative purposes only and actual risks and benefits will vary depending on each investor’s individual circumstances. You should form your own opinion and take your own legal, taxation and financial advice on the application of the information to your business and your client</a:t>
            </a:r>
            <a:r>
              <a:rPr lang="en-AU" sz="1200" dirty="0" smtClean="0">
                <a:latin typeface="+mj-lt"/>
              </a:rPr>
              <a:t>s. </a:t>
            </a:r>
          </a:p>
        </p:txBody>
      </p:sp>
      <p:pic>
        <p:nvPicPr>
          <p:cNvPr id="7172" name="Picture 7" descr="Logo online smsf audit.JPG"/>
          <p:cNvPicPr>
            <a:picLocks noChangeAspect="1"/>
          </p:cNvPicPr>
          <p:nvPr/>
        </p:nvPicPr>
        <p:blipFill>
          <a:blip r:embed="rId2" cstate="print"/>
          <a:srcRect/>
          <a:stretch>
            <a:fillRect/>
          </a:stretch>
        </p:blipFill>
        <p:spPr bwMode="auto">
          <a:xfrm>
            <a:off x="323528" y="6134100"/>
            <a:ext cx="3067050" cy="723900"/>
          </a:xfrm>
          <a:prstGeom prst="rect">
            <a:avLst/>
          </a:prstGeom>
          <a:noFill/>
          <a:ln w="9525">
            <a:noFill/>
            <a:miter lim="800000"/>
            <a:headEnd/>
            <a:tailEnd/>
          </a:ln>
        </p:spPr>
      </p:pic>
      <p:pic>
        <p:nvPicPr>
          <p:cNvPr id="7173" name="Picture 4" descr="logo -trustdeed.png"/>
          <p:cNvPicPr>
            <a:picLocks noChangeAspect="1"/>
          </p:cNvPicPr>
          <p:nvPr/>
        </p:nvPicPr>
        <p:blipFill>
          <a:blip r:embed="rId3" cstate="print"/>
          <a:srcRect/>
          <a:stretch>
            <a:fillRect/>
          </a:stretch>
        </p:blipFill>
        <p:spPr bwMode="auto">
          <a:xfrm>
            <a:off x="4932363" y="6296025"/>
            <a:ext cx="3714750" cy="561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92696"/>
            <a:ext cx="8229600" cy="1143000"/>
          </a:xfrm>
        </p:spPr>
        <p:txBody>
          <a:bodyPr>
            <a:normAutofit/>
          </a:bodyPr>
          <a:lstStyle/>
          <a:p>
            <a:pPr algn="l"/>
            <a:r>
              <a:rPr lang="en-AU" sz="2800" b="1" dirty="0" smtClean="0"/>
              <a:t>AGENDA</a:t>
            </a:r>
            <a:br>
              <a:rPr lang="en-AU" sz="2800" b="1" dirty="0" smtClean="0"/>
            </a:br>
            <a:r>
              <a:rPr lang="en-AU" sz="2800" b="1" dirty="0" smtClean="0"/>
              <a:t>What to do when a Trustee / Member Dies</a:t>
            </a:r>
            <a:endParaRPr lang="en-AU" sz="2800" b="1" dirty="0"/>
          </a:p>
        </p:txBody>
      </p:sp>
      <p:sp>
        <p:nvSpPr>
          <p:cNvPr id="3" name="Content Placeholder 2"/>
          <p:cNvSpPr>
            <a:spLocks noGrp="1"/>
          </p:cNvSpPr>
          <p:nvPr>
            <p:ph idx="1"/>
          </p:nvPr>
        </p:nvSpPr>
        <p:spPr>
          <a:xfrm>
            <a:off x="1005840" y="1901953"/>
            <a:ext cx="7132320" cy="3508248"/>
          </a:xfrm>
        </p:spPr>
        <p:txBody>
          <a:bodyPr>
            <a:normAutofit/>
          </a:bodyPr>
          <a:lstStyle/>
          <a:p>
            <a:pPr marL="588600" indent="-457200">
              <a:lnSpc>
                <a:spcPct val="120000"/>
              </a:lnSpc>
              <a:spcBef>
                <a:spcPts val="0"/>
              </a:spcBef>
              <a:spcAft>
                <a:spcPts val="600"/>
              </a:spcAft>
              <a:buFont typeface="+mj-lt"/>
              <a:buAutoNum type="arabicPeriod"/>
            </a:pPr>
            <a:r>
              <a:rPr lang="en-AU" sz="2000" dirty="0" smtClean="0"/>
              <a:t>List of things to done</a:t>
            </a:r>
          </a:p>
          <a:p>
            <a:pPr marL="588600" indent="-457200">
              <a:lnSpc>
                <a:spcPct val="120000"/>
              </a:lnSpc>
              <a:spcBef>
                <a:spcPts val="0"/>
              </a:spcBef>
              <a:spcAft>
                <a:spcPts val="600"/>
              </a:spcAft>
              <a:buFont typeface="+mj-lt"/>
              <a:buAutoNum type="arabicPeriod"/>
            </a:pPr>
            <a:r>
              <a:rPr lang="en-AU" sz="2000" dirty="0" smtClean="0"/>
              <a:t>Member in Accumulation</a:t>
            </a:r>
          </a:p>
          <a:p>
            <a:pPr marL="588600" indent="-457200">
              <a:lnSpc>
                <a:spcPct val="120000"/>
              </a:lnSpc>
              <a:spcBef>
                <a:spcPts val="0"/>
              </a:spcBef>
              <a:spcAft>
                <a:spcPts val="600"/>
              </a:spcAft>
              <a:buFont typeface="+mj-lt"/>
              <a:buAutoNum type="arabicPeriod"/>
            </a:pPr>
            <a:r>
              <a:rPr lang="en-AU" sz="2000" dirty="0" smtClean="0"/>
              <a:t>Member in Pension Phase</a:t>
            </a:r>
          </a:p>
          <a:p>
            <a:pPr marL="588600" indent="-457200">
              <a:lnSpc>
                <a:spcPct val="120000"/>
              </a:lnSpc>
              <a:spcBef>
                <a:spcPts val="0"/>
              </a:spcBef>
              <a:spcAft>
                <a:spcPts val="600"/>
              </a:spcAft>
              <a:buFont typeface="+mj-lt"/>
              <a:buAutoNum type="arabicPeriod"/>
            </a:pPr>
            <a:r>
              <a:rPr lang="en-AU" sz="2000" dirty="0" smtClean="0"/>
              <a:t>Audit of fund in the year of death</a:t>
            </a:r>
            <a:endParaRPr lang="en-AU" sz="2000" dirty="0" smtClean="0"/>
          </a:p>
        </p:txBody>
      </p:sp>
      <p:pic>
        <p:nvPicPr>
          <p:cNvPr id="4" name="Picture 3" descr="clip_image002.jpg"/>
          <p:cNvPicPr>
            <a:picLocks noChangeAspect="1"/>
          </p:cNvPicPr>
          <p:nvPr/>
        </p:nvPicPr>
        <p:blipFill>
          <a:blip r:embed="rId3" cstate="print"/>
          <a:stretch>
            <a:fillRect/>
          </a:stretch>
        </p:blipFill>
        <p:spPr>
          <a:xfrm>
            <a:off x="6660232" y="1"/>
            <a:ext cx="2483768" cy="2060847"/>
          </a:xfrm>
          <a:prstGeom prst="rect">
            <a:avLst/>
          </a:prstGeom>
        </p:spPr>
      </p:pic>
    </p:spTree>
    <p:extLst>
      <p:ext uri="{BB962C8B-B14F-4D97-AF65-F5344CB8AC3E}">
        <p14:creationId xmlns:p14="http://schemas.microsoft.com/office/powerpoint/2010/main" xmlns="" val="5766396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1143000"/>
          </a:xfrm>
        </p:spPr>
        <p:txBody>
          <a:bodyPr>
            <a:normAutofit/>
          </a:bodyPr>
          <a:lstStyle/>
          <a:p>
            <a:pPr algn="l"/>
            <a:r>
              <a:rPr lang="en-AU" sz="2800" b="1" dirty="0" smtClean="0"/>
              <a:t>Legislation </a:t>
            </a:r>
            <a:endParaRPr lang="en-AU" sz="2800" b="1" dirty="0"/>
          </a:p>
        </p:txBody>
      </p:sp>
      <p:sp>
        <p:nvSpPr>
          <p:cNvPr id="3" name="Content Placeholder 2"/>
          <p:cNvSpPr>
            <a:spLocks noGrp="1"/>
          </p:cNvSpPr>
          <p:nvPr>
            <p:ph idx="1"/>
          </p:nvPr>
        </p:nvSpPr>
        <p:spPr>
          <a:xfrm>
            <a:off x="395536" y="1340768"/>
            <a:ext cx="8229600" cy="4525963"/>
          </a:xfrm>
        </p:spPr>
        <p:txBody>
          <a:bodyPr>
            <a:normAutofit fontScale="77500" lnSpcReduction="20000"/>
          </a:bodyPr>
          <a:lstStyle/>
          <a:p>
            <a:pPr marL="0" indent="0">
              <a:buNone/>
            </a:pPr>
            <a:r>
              <a:rPr lang="en-AU" sz="2900" b="1" dirty="0" smtClean="0"/>
              <a:t>SISR 6.21 </a:t>
            </a:r>
            <a:r>
              <a:rPr lang="en-AU" sz="2900" dirty="0" smtClean="0"/>
              <a:t>: If you have a superannuation interest when you die, </a:t>
            </a:r>
            <a:r>
              <a:rPr lang="en-AU" sz="2900" b="1" dirty="0" smtClean="0"/>
              <a:t>your death creates a compulsory cashing requirement</a:t>
            </a:r>
            <a:r>
              <a:rPr lang="en-AU" sz="2900" dirty="0" smtClean="0"/>
              <a:t> for the superannuation provider - to your beneficiaries or to your legal personal representative </a:t>
            </a:r>
            <a:r>
              <a:rPr lang="en-AU" sz="2900" b="1" dirty="0" smtClean="0">
                <a:solidFill>
                  <a:srgbClr val="FF0000"/>
                </a:solidFill>
              </a:rPr>
              <a:t>as soon as practicable</a:t>
            </a:r>
            <a:r>
              <a:rPr lang="en-AU" sz="2900" dirty="0" smtClean="0"/>
              <a:t>.</a:t>
            </a:r>
          </a:p>
          <a:p>
            <a:r>
              <a:rPr lang="en-AU" sz="2900" dirty="0" smtClean="0"/>
              <a:t>For </a:t>
            </a:r>
            <a:r>
              <a:rPr lang="en-AU" sz="2900" b="1" u="sng" dirty="0" smtClean="0"/>
              <a:t>dependant beneficiaries</a:t>
            </a:r>
            <a:r>
              <a:rPr lang="en-AU" sz="2900" dirty="0" smtClean="0"/>
              <a:t>, superannuation death benefits can be cashed: </a:t>
            </a:r>
          </a:p>
          <a:p>
            <a:pPr lvl="2"/>
            <a:r>
              <a:rPr lang="en-AU" sz="2300" dirty="0" smtClean="0"/>
              <a:t>SISR 6.21 (2) (a) as a superannuation </a:t>
            </a:r>
            <a:r>
              <a:rPr lang="en-AU" sz="2300" b="1" dirty="0" smtClean="0"/>
              <a:t>lump sum that is paid out</a:t>
            </a:r>
            <a:r>
              <a:rPr lang="en-AU" sz="2300" dirty="0" smtClean="0"/>
              <a:t> of the superannuation system,</a:t>
            </a:r>
          </a:p>
          <a:p>
            <a:pPr lvl="2"/>
            <a:r>
              <a:rPr lang="en-AU" sz="2300" dirty="0" smtClean="0"/>
              <a:t>SISR 6,21 (2) (b) as </a:t>
            </a:r>
            <a:r>
              <a:rPr lang="en-AU" sz="2300" b="1" dirty="0" smtClean="0"/>
              <a:t>death benefit income streams</a:t>
            </a:r>
            <a:r>
              <a:rPr lang="en-AU" sz="2300" dirty="0" smtClean="0"/>
              <a:t> that are retained in the superannuation system (from 1 July 2017 such superannuation income streams must also be in the retirement phase), or </a:t>
            </a:r>
          </a:p>
          <a:p>
            <a:pPr lvl="2"/>
            <a:r>
              <a:rPr lang="en-AU" sz="2300" b="1" dirty="0" smtClean="0"/>
              <a:t>a combination of the two</a:t>
            </a:r>
            <a:r>
              <a:rPr lang="en-AU" sz="2300" dirty="0" smtClean="0"/>
              <a:t>. </a:t>
            </a:r>
          </a:p>
          <a:p>
            <a:r>
              <a:rPr lang="en-AU" sz="2900" dirty="0" smtClean="0"/>
              <a:t>For  </a:t>
            </a:r>
            <a:r>
              <a:rPr lang="en-AU" sz="2900" b="1" u="sng" dirty="0" smtClean="0"/>
              <a:t>non- dependant beneficiaries </a:t>
            </a:r>
            <a:r>
              <a:rPr lang="en-AU" sz="2900" dirty="0" smtClean="0"/>
              <a:t>or your legal personal representative, superannuation death benefits can only be cashed as a </a:t>
            </a:r>
            <a:r>
              <a:rPr lang="en-AU" sz="2900" b="1" dirty="0" smtClean="0"/>
              <a:t>superannuation lump sum </a:t>
            </a:r>
            <a:r>
              <a:rPr lang="en-AU" sz="2900" dirty="0" smtClean="0"/>
              <a:t>that is paid out of the superannuation system </a:t>
            </a:r>
          </a:p>
          <a:p>
            <a:endParaRPr lang="en-AU" dirty="0" smtClean="0"/>
          </a:p>
          <a:p>
            <a:pPr>
              <a:buNone/>
            </a:pPr>
            <a:endParaRPr lang="en-AU" dirty="0" smtClean="0"/>
          </a:p>
          <a:p>
            <a:endParaRPr lang="en-AU" dirty="0" smtClean="0"/>
          </a:p>
          <a:p>
            <a:endParaRPr lang="en-AU" dirty="0"/>
          </a:p>
        </p:txBody>
      </p:sp>
      <p:pic>
        <p:nvPicPr>
          <p:cNvPr id="4" name="Picture 3" descr="ATO.jpg"/>
          <p:cNvPicPr>
            <a:picLocks noChangeAspect="1"/>
          </p:cNvPicPr>
          <p:nvPr/>
        </p:nvPicPr>
        <p:blipFill>
          <a:blip r:embed="rId2" cstate="print"/>
          <a:stretch>
            <a:fillRect/>
          </a:stretch>
        </p:blipFill>
        <p:spPr>
          <a:xfrm>
            <a:off x="8028384" y="5902952"/>
            <a:ext cx="1115616" cy="955048"/>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AU" sz="2800" b="1" dirty="0" smtClean="0"/>
              <a:t>Who is a dependent</a:t>
            </a:r>
            <a:endParaRPr lang="en-AU" sz="2800" b="1" dirty="0"/>
          </a:p>
        </p:txBody>
      </p:sp>
      <p:sp>
        <p:nvSpPr>
          <p:cNvPr id="3" name="Content Placeholder 2"/>
          <p:cNvSpPr>
            <a:spLocks noGrp="1"/>
          </p:cNvSpPr>
          <p:nvPr>
            <p:ph idx="1"/>
          </p:nvPr>
        </p:nvSpPr>
        <p:spPr/>
        <p:txBody>
          <a:bodyPr>
            <a:normAutofit/>
          </a:bodyPr>
          <a:lstStyle/>
          <a:p>
            <a:pPr>
              <a:buNone/>
            </a:pPr>
            <a:r>
              <a:rPr lang="en-AU" sz="2000" dirty="0" smtClean="0"/>
              <a:t>SISR 6.21 (2A) Death benefit income stream, a dependant beneficiary is a dependant of the deceased member, which includes: </a:t>
            </a:r>
          </a:p>
          <a:p>
            <a:pPr lvl="1"/>
            <a:r>
              <a:rPr lang="en-AU" sz="2000" dirty="0" smtClean="0"/>
              <a:t>a spouse </a:t>
            </a:r>
          </a:p>
          <a:p>
            <a:pPr lvl="1"/>
            <a:r>
              <a:rPr lang="en-AU" sz="2000" dirty="0" smtClean="0"/>
              <a:t>a child under 18 years of age </a:t>
            </a:r>
          </a:p>
          <a:p>
            <a:pPr lvl="1"/>
            <a:r>
              <a:rPr lang="en-AU" sz="2000" dirty="0" smtClean="0"/>
              <a:t>a financially dependent child who is under 25 </a:t>
            </a:r>
          </a:p>
          <a:p>
            <a:pPr lvl="1"/>
            <a:r>
              <a:rPr lang="en-AU" sz="2000" dirty="0" smtClean="0"/>
              <a:t>a child who is disabled irrespective of their age, and </a:t>
            </a:r>
          </a:p>
          <a:p>
            <a:pPr lvl="1"/>
            <a:r>
              <a:rPr lang="en-AU" sz="2000" dirty="0" smtClean="0"/>
              <a:t>a person who was in an </a:t>
            </a:r>
            <a:r>
              <a:rPr lang="en-AU" sz="2000" b="1" dirty="0" smtClean="0">
                <a:solidFill>
                  <a:srgbClr val="FF0000"/>
                </a:solidFill>
              </a:rPr>
              <a:t>interdependency relationship </a:t>
            </a:r>
            <a:r>
              <a:rPr lang="en-AU" sz="2000" dirty="0" smtClean="0"/>
              <a:t>with the deceased (Sec 10A of SISA)</a:t>
            </a:r>
          </a:p>
          <a:p>
            <a:endParaRPr lang="en-AU"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AU" sz="2800" dirty="0" smtClean="0"/>
              <a:t>What does </a:t>
            </a:r>
            <a:r>
              <a:rPr lang="en-AU" sz="2800" b="1" dirty="0" smtClean="0"/>
              <a:t>as soon as </a:t>
            </a:r>
            <a:r>
              <a:rPr lang="en-AU" sz="2800" b="1" dirty="0" smtClean="0"/>
              <a:t>practicable mean</a:t>
            </a:r>
            <a:endParaRPr lang="en-AU" sz="2800" dirty="0"/>
          </a:p>
        </p:txBody>
      </p:sp>
      <p:sp>
        <p:nvSpPr>
          <p:cNvPr id="3" name="Content Placeholder 2"/>
          <p:cNvSpPr>
            <a:spLocks noGrp="1"/>
          </p:cNvSpPr>
          <p:nvPr>
            <p:ph idx="1"/>
          </p:nvPr>
        </p:nvSpPr>
        <p:spPr/>
        <p:txBody>
          <a:bodyPr>
            <a:normAutofit/>
          </a:bodyPr>
          <a:lstStyle/>
          <a:p>
            <a:r>
              <a:rPr lang="en-AU" sz="2000" dirty="0" smtClean="0"/>
              <a:t>Within a week</a:t>
            </a:r>
          </a:p>
          <a:p>
            <a:r>
              <a:rPr lang="en-AU" sz="2000" dirty="0" smtClean="0"/>
              <a:t>Can it go on for 3 years or over</a:t>
            </a:r>
          </a:p>
          <a:p>
            <a:endParaRPr lang="en-AU" sz="2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516</TotalTime>
  <Words>2252</Words>
  <Application>Microsoft Office PowerPoint</Application>
  <PresentationFormat>On-screen Show (4:3)</PresentationFormat>
  <Paragraphs>243</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Slide 1</vt:lpstr>
      <vt:lpstr>House Keeping - Audio</vt:lpstr>
      <vt:lpstr>House Keeping – Hand Out </vt:lpstr>
      <vt:lpstr>House Keeping – Questions on this Presentation</vt:lpstr>
      <vt:lpstr>Disclaimer of Legal &amp; Financial Advice - Educational Purpose Only</vt:lpstr>
      <vt:lpstr>AGENDA What to do when a Trustee / Member Dies</vt:lpstr>
      <vt:lpstr>Legislation </vt:lpstr>
      <vt:lpstr>Who is a dependent</vt:lpstr>
      <vt:lpstr>What does as soon as practicable mean</vt:lpstr>
      <vt:lpstr>Situations when a one member of the fund dies</vt:lpstr>
      <vt:lpstr>Slide 11</vt:lpstr>
      <vt:lpstr>More than one member in the fund  - Accumulation Phase</vt:lpstr>
      <vt:lpstr>Slide 13</vt:lpstr>
      <vt:lpstr>Reversionary Pension Vs Non- Reversionary Pension</vt:lpstr>
      <vt:lpstr>How dependent get affected by Balance Transfer Cap  - Section 294 -25(1) of ITAA</vt:lpstr>
      <vt:lpstr>Slide 16</vt:lpstr>
      <vt:lpstr>Reversionary Pension and Transfer Balance Cap</vt:lpstr>
      <vt:lpstr>More than one member in the fund  - Pension Phase - When one in a couple dies </vt:lpstr>
      <vt:lpstr>More than one member in the fund  - Pension Phase - When one in a couple dies </vt:lpstr>
      <vt:lpstr>Slide 20</vt:lpstr>
      <vt:lpstr>Non- Reversionary “Death Benefit Pensions”</vt:lpstr>
      <vt:lpstr>Death benefit pensions Vs reversionary pensions </vt:lpstr>
      <vt:lpstr>Single member fund – Member dies - Accumulation Phase</vt:lpstr>
      <vt:lpstr>Single member fund  - Pension Phase with reversionary pension</vt:lpstr>
      <vt:lpstr>Single member fund   - Pension Phase  with  - Non – Reversionary Pension</vt:lpstr>
      <vt:lpstr>Joint Death - Adding more complexities</vt:lpstr>
      <vt:lpstr>Slide 27</vt:lpstr>
      <vt:lpstr>Key issues, actions and strategies for Auditors </vt:lpstr>
      <vt:lpstr>Slide 29</vt:lpstr>
      <vt:lpstr>For further Enquires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Manoj</cp:lastModifiedBy>
  <cp:revision>36</cp:revision>
  <dcterms:created xsi:type="dcterms:W3CDTF">2021-04-13T01:54:17Z</dcterms:created>
  <dcterms:modified xsi:type="dcterms:W3CDTF">2021-05-12T03:50:56Z</dcterms:modified>
</cp:coreProperties>
</file>